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7"/>
  </p:notesMasterIdLst>
  <p:sldIdLst>
    <p:sldId id="256" r:id="rId2"/>
    <p:sldId id="272"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orbel" panose="020B0503020204020204" pitchFamily="3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Nunito" pitchFamily="2" charset="0"/>
      <p:regular r:id="rId26"/>
      <p:bold r:id="rId27"/>
      <p:italic r:id="rId28"/>
      <p:boldItalic r:id="rId29"/>
    </p:embeddedFont>
    <p:embeddedFont>
      <p:font typeface="Sorts Mill Goudy" panose="020B0604020202020204"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946"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1EC021-A697-46A4-9B8B-ADF409D4558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CEF5A59-4726-400B-AD75-31DEB6758BE9}">
      <dgm:prSet custT="1"/>
      <dgm:spPr/>
      <dgm:t>
        <a:bodyPr anchor="ctr"/>
        <a:lstStyle/>
        <a:p>
          <a:pPr algn="ctr">
            <a:defRPr cap="all"/>
          </a:pPr>
          <a:r>
            <a:rPr lang="en-US" sz="1700" b="0" i="0" dirty="0"/>
            <a:t>Atmospheric Profiling</a:t>
          </a:r>
          <a:endParaRPr lang="en-US" sz="1700" dirty="0"/>
        </a:p>
      </dgm:t>
    </dgm:pt>
    <dgm:pt modelId="{6BA1EA52-A07A-4C3E-879C-770104EC602F}" type="parTrans" cxnId="{435B572E-AF8F-4BA6-B523-0856650C9177}">
      <dgm:prSet/>
      <dgm:spPr/>
      <dgm:t>
        <a:bodyPr/>
        <a:lstStyle/>
        <a:p>
          <a:endParaRPr lang="en-US"/>
        </a:p>
      </dgm:t>
    </dgm:pt>
    <dgm:pt modelId="{99F08041-9CB6-4D74-97D0-6D45B423A960}" type="sibTrans" cxnId="{435B572E-AF8F-4BA6-B523-0856650C9177}">
      <dgm:prSet/>
      <dgm:spPr/>
      <dgm:t>
        <a:bodyPr/>
        <a:lstStyle/>
        <a:p>
          <a:endParaRPr lang="en-US"/>
        </a:p>
      </dgm:t>
    </dgm:pt>
    <dgm:pt modelId="{401834F4-AC5C-4973-BD74-E91D5E52C9CE}">
      <dgm:prSet custT="1"/>
      <dgm:spPr/>
      <dgm:t>
        <a:bodyPr anchor="ctr"/>
        <a:lstStyle/>
        <a:p>
          <a:pPr>
            <a:defRPr cap="all"/>
          </a:pPr>
          <a:r>
            <a:rPr lang="en-US" sz="1700" b="0" i="0" dirty="0"/>
            <a:t>Data Collection &amp; Storage</a:t>
          </a:r>
          <a:endParaRPr lang="en-US" sz="1700" dirty="0"/>
        </a:p>
      </dgm:t>
    </dgm:pt>
    <dgm:pt modelId="{0F724A70-235F-4540-94AA-2D908100A4D4}" type="parTrans" cxnId="{E9F2B5CC-BB18-4BBC-9589-D73F829E57CC}">
      <dgm:prSet/>
      <dgm:spPr/>
      <dgm:t>
        <a:bodyPr/>
        <a:lstStyle/>
        <a:p>
          <a:endParaRPr lang="en-US"/>
        </a:p>
      </dgm:t>
    </dgm:pt>
    <dgm:pt modelId="{32276337-DA9B-4559-9D72-44DA82D64D10}" type="sibTrans" cxnId="{E9F2B5CC-BB18-4BBC-9589-D73F829E57CC}">
      <dgm:prSet/>
      <dgm:spPr/>
      <dgm:t>
        <a:bodyPr/>
        <a:lstStyle/>
        <a:p>
          <a:endParaRPr lang="en-US"/>
        </a:p>
      </dgm:t>
    </dgm:pt>
    <dgm:pt modelId="{6B8080B9-4E39-4DDD-9029-CE7AF332D6BA}">
      <dgm:prSet custT="1"/>
      <dgm:spPr/>
      <dgm:t>
        <a:bodyPr anchor="ctr"/>
        <a:lstStyle/>
        <a:p>
          <a:pPr>
            <a:defRPr cap="all"/>
          </a:pPr>
          <a:r>
            <a:rPr lang="en-US" sz="1700" dirty="0"/>
            <a:t>Learn about Cloud Formation</a:t>
          </a:r>
        </a:p>
      </dgm:t>
    </dgm:pt>
    <dgm:pt modelId="{C481B60D-3708-4AFE-996D-1F14E4D73576}" type="parTrans" cxnId="{C06E30F6-2156-42F0-9AF8-6D92E3B6F8F5}">
      <dgm:prSet/>
      <dgm:spPr/>
      <dgm:t>
        <a:bodyPr/>
        <a:lstStyle/>
        <a:p>
          <a:endParaRPr lang="en-US"/>
        </a:p>
      </dgm:t>
    </dgm:pt>
    <dgm:pt modelId="{DBC9A755-C966-494D-BE71-CCC564327526}" type="sibTrans" cxnId="{C06E30F6-2156-42F0-9AF8-6D92E3B6F8F5}">
      <dgm:prSet/>
      <dgm:spPr/>
      <dgm:t>
        <a:bodyPr/>
        <a:lstStyle/>
        <a:p>
          <a:endParaRPr lang="en-US"/>
        </a:p>
      </dgm:t>
    </dgm:pt>
    <dgm:pt modelId="{9BE4BDAE-A610-4057-84E2-82837059FBD1}">
      <dgm:prSet custT="1"/>
      <dgm:spPr/>
      <dgm:t>
        <a:bodyPr anchor="ctr"/>
        <a:lstStyle/>
        <a:p>
          <a:pPr>
            <a:defRPr cap="all"/>
          </a:pPr>
          <a:r>
            <a:rPr lang="en-US" sz="1700" b="0" i="0" dirty="0"/>
            <a:t>Capturing Video</a:t>
          </a:r>
          <a:endParaRPr lang="en-US" sz="1700" dirty="0"/>
        </a:p>
      </dgm:t>
    </dgm:pt>
    <dgm:pt modelId="{7C67EC9D-BC1D-4153-B3E6-EEFCE3BCF670}" type="parTrans" cxnId="{7EA2C90A-54B8-4190-B315-6AF4F802001F}">
      <dgm:prSet/>
      <dgm:spPr/>
      <dgm:t>
        <a:bodyPr/>
        <a:lstStyle/>
        <a:p>
          <a:endParaRPr lang="en-US"/>
        </a:p>
      </dgm:t>
    </dgm:pt>
    <dgm:pt modelId="{F7DDE1F6-CFE2-4043-931D-DCA035A73991}" type="sibTrans" cxnId="{7EA2C90A-54B8-4190-B315-6AF4F802001F}">
      <dgm:prSet/>
      <dgm:spPr/>
      <dgm:t>
        <a:bodyPr/>
        <a:lstStyle/>
        <a:p>
          <a:endParaRPr lang="en-US"/>
        </a:p>
      </dgm:t>
    </dgm:pt>
    <dgm:pt modelId="{6DE6479D-9AE0-479B-9B4E-AB1AA23BB091}">
      <dgm:prSet custT="1"/>
      <dgm:spPr/>
      <dgm:t>
        <a:bodyPr anchor="ctr"/>
        <a:lstStyle/>
        <a:p>
          <a:pPr>
            <a:defRPr cap="all"/>
          </a:pPr>
          <a:r>
            <a:rPr lang="en-US" sz="1700" dirty="0"/>
            <a:t>Payload Stabilization</a:t>
          </a:r>
        </a:p>
      </dgm:t>
    </dgm:pt>
    <dgm:pt modelId="{7712AEB3-F0ED-431C-BD95-2D41EBE0CAC6}" type="parTrans" cxnId="{91911DE8-E607-4C8D-A1C6-4F1E9888E9CC}">
      <dgm:prSet/>
      <dgm:spPr/>
      <dgm:t>
        <a:bodyPr/>
        <a:lstStyle/>
        <a:p>
          <a:endParaRPr lang="en-US"/>
        </a:p>
      </dgm:t>
    </dgm:pt>
    <dgm:pt modelId="{1A6DA5EE-A3DA-42B4-9D6A-33DAEB442C33}" type="sibTrans" cxnId="{91911DE8-E607-4C8D-A1C6-4F1E9888E9CC}">
      <dgm:prSet/>
      <dgm:spPr/>
      <dgm:t>
        <a:bodyPr/>
        <a:lstStyle/>
        <a:p>
          <a:endParaRPr lang="en-US"/>
        </a:p>
      </dgm:t>
    </dgm:pt>
    <dgm:pt modelId="{2968DD6F-FE9F-48E6-8C8B-0E1CD5DF81FB}" type="pres">
      <dgm:prSet presAssocID="{DD1EC021-A697-46A4-9B8B-ADF409D45585}" presName="root" presStyleCnt="0">
        <dgm:presLayoutVars>
          <dgm:dir/>
          <dgm:resizeHandles val="exact"/>
        </dgm:presLayoutVars>
      </dgm:prSet>
      <dgm:spPr/>
    </dgm:pt>
    <dgm:pt modelId="{875DCC2F-63C7-41FB-A31F-091BFF7350F3}" type="pres">
      <dgm:prSet presAssocID="{6CEF5A59-4726-400B-AD75-31DEB6758BE9}" presName="compNode" presStyleCnt="0"/>
      <dgm:spPr/>
    </dgm:pt>
    <dgm:pt modelId="{6692E350-FEAC-4538-9318-07A70ABBC8CD}" type="pres">
      <dgm:prSet presAssocID="{6CEF5A59-4726-400B-AD75-31DEB6758BE9}" presName="iconBgRect" presStyleLbl="bgShp" presStyleIdx="0" presStyleCnt="5"/>
      <dgm:spPr>
        <a:prstGeom prst="round2DiagRect">
          <a:avLst>
            <a:gd name="adj1" fmla="val 29727"/>
            <a:gd name="adj2" fmla="val 0"/>
          </a:avLst>
        </a:prstGeom>
      </dgm:spPr>
    </dgm:pt>
    <dgm:pt modelId="{1514F609-9C52-4653-B9E1-CE490F2F046F}" type="pres">
      <dgm:prSet presAssocID="{6CEF5A59-4726-400B-AD75-31DEB6758BE9}" presName="iconRect" presStyleLbl="node1" presStyleIdx="0" presStyleCnt="5" custLinFactNeighborX="-1599" custLinFactNeighborY="-245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t air balloon with solid fill"/>
        </a:ext>
      </dgm:extLst>
    </dgm:pt>
    <dgm:pt modelId="{FD9BAB96-A169-4B83-95A3-5A3537CE2F3F}" type="pres">
      <dgm:prSet presAssocID="{6CEF5A59-4726-400B-AD75-31DEB6758BE9}" presName="spaceRect" presStyleCnt="0"/>
      <dgm:spPr/>
    </dgm:pt>
    <dgm:pt modelId="{6BD7D69E-3B44-4ECD-9072-4224FC5CDA65}" type="pres">
      <dgm:prSet presAssocID="{6CEF5A59-4726-400B-AD75-31DEB6758BE9}" presName="textRect" presStyleLbl="revTx" presStyleIdx="0" presStyleCnt="5" custScaleX="127363" custScaleY="174262">
        <dgm:presLayoutVars>
          <dgm:chMax val="1"/>
          <dgm:chPref val="1"/>
        </dgm:presLayoutVars>
      </dgm:prSet>
      <dgm:spPr/>
    </dgm:pt>
    <dgm:pt modelId="{700FE52C-7BA1-4B29-B81B-6CE8D57078E7}" type="pres">
      <dgm:prSet presAssocID="{99F08041-9CB6-4D74-97D0-6D45B423A960}" presName="sibTrans" presStyleCnt="0"/>
      <dgm:spPr/>
    </dgm:pt>
    <dgm:pt modelId="{C9739FF1-3782-4F5B-9551-110F4BCE0EFD}" type="pres">
      <dgm:prSet presAssocID="{401834F4-AC5C-4973-BD74-E91D5E52C9CE}" presName="compNode" presStyleCnt="0"/>
      <dgm:spPr/>
    </dgm:pt>
    <dgm:pt modelId="{B9784B1C-5317-4A73-B0B0-87720DAE7F59}" type="pres">
      <dgm:prSet presAssocID="{401834F4-AC5C-4973-BD74-E91D5E52C9CE}" presName="iconBgRect" presStyleLbl="bgShp" presStyleIdx="1" presStyleCnt="5"/>
      <dgm:spPr>
        <a:prstGeom prst="round2DiagRect">
          <a:avLst>
            <a:gd name="adj1" fmla="val 29727"/>
            <a:gd name="adj2" fmla="val 0"/>
          </a:avLst>
        </a:prstGeom>
      </dgm:spPr>
    </dgm:pt>
    <dgm:pt modelId="{C99580B6-5C66-4244-85C7-8D269554C1BF}" type="pres">
      <dgm:prSet presAssocID="{401834F4-AC5C-4973-BD74-E91D5E52C9C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F7D29737-A3C5-4409-A4D8-185176B922D5}" type="pres">
      <dgm:prSet presAssocID="{401834F4-AC5C-4973-BD74-E91D5E52C9CE}" presName="spaceRect" presStyleCnt="0"/>
      <dgm:spPr/>
    </dgm:pt>
    <dgm:pt modelId="{BBC80802-B38E-410A-B163-BCD1E1EA0F85}" type="pres">
      <dgm:prSet presAssocID="{401834F4-AC5C-4973-BD74-E91D5E52C9CE}" presName="textRect" presStyleLbl="revTx" presStyleIdx="1" presStyleCnt="5" custScaleX="128728" custScaleY="175665">
        <dgm:presLayoutVars>
          <dgm:chMax val="1"/>
          <dgm:chPref val="1"/>
        </dgm:presLayoutVars>
      </dgm:prSet>
      <dgm:spPr/>
    </dgm:pt>
    <dgm:pt modelId="{5E398DB2-1DF0-40EB-AB5F-245B0720B16C}" type="pres">
      <dgm:prSet presAssocID="{32276337-DA9B-4559-9D72-44DA82D64D10}" presName="sibTrans" presStyleCnt="0"/>
      <dgm:spPr/>
    </dgm:pt>
    <dgm:pt modelId="{59BC4C3C-8DC2-4B0E-82F0-58C3DD4A2BB5}" type="pres">
      <dgm:prSet presAssocID="{6B8080B9-4E39-4DDD-9029-CE7AF332D6BA}" presName="compNode" presStyleCnt="0"/>
      <dgm:spPr/>
    </dgm:pt>
    <dgm:pt modelId="{28A42693-3EC4-4092-9C85-A4A217F8C345}" type="pres">
      <dgm:prSet presAssocID="{6B8080B9-4E39-4DDD-9029-CE7AF332D6BA}" presName="iconBgRect" presStyleLbl="bgShp" presStyleIdx="2" presStyleCnt="5" custLinFactNeighborX="-3561" custLinFactNeighborY="7728"/>
      <dgm:spPr>
        <a:prstGeom prst="round2DiagRect">
          <a:avLst>
            <a:gd name="adj1" fmla="val 29727"/>
            <a:gd name="adj2" fmla="val 0"/>
          </a:avLst>
        </a:prstGeom>
      </dgm:spPr>
    </dgm:pt>
    <dgm:pt modelId="{412D16ED-57BC-400C-A8A5-4239144A0467}" type="pres">
      <dgm:prSet presAssocID="{6B8080B9-4E39-4DDD-9029-CE7AF332D6BA}" presName="iconRect" presStyleLbl="node1" presStyleIdx="2" presStyleCnt="5" custLinFactNeighborX="-6205" custLinFactNeighborY="1346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ud"/>
        </a:ext>
      </dgm:extLst>
    </dgm:pt>
    <dgm:pt modelId="{9061CA64-F39E-4577-B4C1-289DBF0FB340}" type="pres">
      <dgm:prSet presAssocID="{6B8080B9-4E39-4DDD-9029-CE7AF332D6BA}" presName="spaceRect" presStyleCnt="0"/>
      <dgm:spPr/>
    </dgm:pt>
    <dgm:pt modelId="{A7AB048A-7FD7-45B8-AE12-2DB9A12C7E94}" type="pres">
      <dgm:prSet presAssocID="{6B8080B9-4E39-4DDD-9029-CE7AF332D6BA}" presName="textRect" presStyleLbl="revTx" presStyleIdx="2" presStyleCnt="5" custScaleX="130481" custScaleY="196126" custLinFactNeighborX="-3765" custLinFactNeighborY="12349">
        <dgm:presLayoutVars>
          <dgm:chMax val="1"/>
          <dgm:chPref val="1"/>
        </dgm:presLayoutVars>
      </dgm:prSet>
      <dgm:spPr/>
    </dgm:pt>
    <dgm:pt modelId="{FBCC3A8D-025C-49C3-ADB1-D51825804545}" type="pres">
      <dgm:prSet presAssocID="{DBC9A755-C966-494D-BE71-CCC564327526}" presName="sibTrans" presStyleCnt="0"/>
      <dgm:spPr/>
    </dgm:pt>
    <dgm:pt modelId="{6B61504C-2A31-4626-BB1B-3D87E48F6718}" type="pres">
      <dgm:prSet presAssocID="{9BE4BDAE-A610-4057-84E2-82837059FBD1}" presName="compNode" presStyleCnt="0"/>
      <dgm:spPr/>
    </dgm:pt>
    <dgm:pt modelId="{B3C775E1-8AD4-4393-AB32-53A7E9D15C6C}" type="pres">
      <dgm:prSet presAssocID="{9BE4BDAE-A610-4057-84E2-82837059FBD1}" presName="iconBgRect" presStyleLbl="bgShp" presStyleIdx="3" presStyleCnt="5"/>
      <dgm:spPr>
        <a:prstGeom prst="round2DiagRect">
          <a:avLst>
            <a:gd name="adj1" fmla="val 29727"/>
            <a:gd name="adj2" fmla="val 0"/>
          </a:avLst>
        </a:prstGeom>
      </dgm:spPr>
    </dgm:pt>
    <dgm:pt modelId="{C07CF961-C209-491B-BDF3-B54A467D42D6}" type="pres">
      <dgm:prSet presAssocID="{9BE4BDAE-A610-4057-84E2-82837059FBD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ideo camera"/>
        </a:ext>
      </dgm:extLst>
    </dgm:pt>
    <dgm:pt modelId="{171E91E6-22EE-4C2D-9B72-83C4419EFF86}" type="pres">
      <dgm:prSet presAssocID="{9BE4BDAE-A610-4057-84E2-82837059FBD1}" presName="spaceRect" presStyleCnt="0"/>
      <dgm:spPr/>
    </dgm:pt>
    <dgm:pt modelId="{C47B394B-0B6E-4691-A1C4-41A1BA737FD2}" type="pres">
      <dgm:prSet presAssocID="{9BE4BDAE-A610-4057-84E2-82837059FBD1}" presName="textRect" presStyleLbl="revTx" presStyleIdx="3" presStyleCnt="5" custScaleX="115207" custScaleY="195102">
        <dgm:presLayoutVars>
          <dgm:chMax val="1"/>
          <dgm:chPref val="1"/>
        </dgm:presLayoutVars>
      </dgm:prSet>
      <dgm:spPr/>
    </dgm:pt>
    <dgm:pt modelId="{5062E317-1CD3-4FDD-9DC2-9D2EEB392DFB}" type="pres">
      <dgm:prSet presAssocID="{F7DDE1F6-CFE2-4043-931D-DCA035A73991}" presName="sibTrans" presStyleCnt="0"/>
      <dgm:spPr/>
    </dgm:pt>
    <dgm:pt modelId="{675070D0-4982-48B1-9302-F0D03F5DE7B6}" type="pres">
      <dgm:prSet presAssocID="{6DE6479D-9AE0-479B-9B4E-AB1AA23BB091}" presName="compNode" presStyleCnt="0"/>
      <dgm:spPr/>
    </dgm:pt>
    <dgm:pt modelId="{BD52BDD9-6A02-409A-825C-530E614B3652}" type="pres">
      <dgm:prSet presAssocID="{6DE6479D-9AE0-479B-9B4E-AB1AA23BB091}" presName="iconBgRect" presStyleLbl="bgShp" presStyleIdx="4" presStyleCnt="5"/>
      <dgm:spPr>
        <a:prstGeom prst="round2DiagRect">
          <a:avLst>
            <a:gd name="adj1" fmla="val 29727"/>
            <a:gd name="adj2" fmla="val 0"/>
          </a:avLst>
        </a:prstGeom>
      </dgm:spPr>
    </dgm:pt>
    <dgm:pt modelId="{5E9903FB-DECD-4E2E-90FD-8DC9AC623A42}" type="pres">
      <dgm:prSet presAssocID="{6DE6479D-9AE0-479B-9B4E-AB1AA23BB09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ocket"/>
        </a:ext>
      </dgm:extLst>
    </dgm:pt>
    <dgm:pt modelId="{794EF56F-49D8-4CAC-9CB0-CDB16FCCD07F}" type="pres">
      <dgm:prSet presAssocID="{6DE6479D-9AE0-479B-9B4E-AB1AA23BB091}" presName="spaceRect" presStyleCnt="0"/>
      <dgm:spPr/>
    </dgm:pt>
    <dgm:pt modelId="{B0AA2DB0-940B-4DF7-9C16-C002AA738223}" type="pres">
      <dgm:prSet presAssocID="{6DE6479D-9AE0-479B-9B4E-AB1AA23BB091}" presName="textRect" presStyleLbl="revTx" presStyleIdx="4" presStyleCnt="5" custScaleX="120996" custScaleY="165577">
        <dgm:presLayoutVars>
          <dgm:chMax val="1"/>
          <dgm:chPref val="1"/>
        </dgm:presLayoutVars>
      </dgm:prSet>
      <dgm:spPr/>
    </dgm:pt>
  </dgm:ptLst>
  <dgm:cxnLst>
    <dgm:cxn modelId="{DB669E01-BE88-4C81-9B98-A4645AED3450}" type="presOf" srcId="{6CEF5A59-4726-400B-AD75-31DEB6758BE9}" destId="{6BD7D69E-3B44-4ECD-9072-4224FC5CDA65}" srcOrd="0" destOrd="0" presId="urn:microsoft.com/office/officeart/2018/5/layout/IconLeafLabelList"/>
    <dgm:cxn modelId="{BFC97809-A0BA-4F3A-B2F8-A87CBCBF1987}" type="presOf" srcId="{DD1EC021-A697-46A4-9B8B-ADF409D45585}" destId="{2968DD6F-FE9F-48E6-8C8B-0E1CD5DF81FB}" srcOrd="0" destOrd="0" presId="urn:microsoft.com/office/officeart/2018/5/layout/IconLeafLabelList"/>
    <dgm:cxn modelId="{B4B9600A-249B-4482-AE3C-CB6E5FA8FA75}" type="presOf" srcId="{401834F4-AC5C-4973-BD74-E91D5E52C9CE}" destId="{BBC80802-B38E-410A-B163-BCD1E1EA0F85}" srcOrd="0" destOrd="0" presId="urn:microsoft.com/office/officeart/2018/5/layout/IconLeafLabelList"/>
    <dgm:cxn modelId="{7EA2C90A-54B8-4190-B315-6AF4F802001F}" srcId="{DD1EC021-A697-46A4-9B8B-ADF409D45585}" destId="{9BE4BDAE-A610-4057-84E2-82837059FBD1}" srcOrd="3" destOrd="0" parTransId="{7C67EC9D-BC1D-4153-B3E6-EEFCE3BCF670}" sibTransId="{F7DDE1F6-CFE2-4043-931D-DCA035A73991}"/>
    <dgm:cxn modelId="{435B572E-AF8F-4BA6-B523-0856650C9177}" srcId="{DD1EC021-A697-46A4-9B8B-ADF409D45585}" destId="{6CEF5A59-4726-400B-AD75-31DEB6758BE9}" srcOrd="0" destOrd="0" parTransId="{6BA1EA52-A07A-4C3E-879C-770104EC602F}" sibTransId="{99F08041-9CB6-4D74-97D0-6D45B423A960}"/>
    <dgm:cxn modelId="{A636088E-0B12-4F09-A7B1-F0E35CD6B038}" type="presOf" srcId="{9BE4BDAE-A610-4057-84E2-82837059FBD1}" destId="{C47B394B-0B6E-4691-A1C4-41A1BA737FD2}" srcOrd="0" destOrd="0" presId="urn:microsoft.com/office/officeart/2018/5/layout/IconLeafLabelList"/>
    <dgm:cxn modelId="{AA4023C3-F889-4641-B5F4-FAD7373D4B40}" type="presOf" srcId="{6DE6479D-9AE0-479B-9B4E-AB1AA23BB091}" destId="{B0AA2DB0-940B-4DF7-9C16-C002AA738223}" srcOrd="0" destOrd="0" presId="urn:microsoft.com/office/officeart/2018/5/layout/IconLeafLabelList"/>
    <dgm:cxn modelId="{E9F2B5CC-BB18-4BBC-9589-D73F829E57CC}" srcId="{DD1EC021-A697-46A4-9B8B-ADF409D45585}" destId="{401834F4-AC5C-4973-BD74-E91D5E52C9CE}" srcOrd="1" destOrd="0" parTransId="{0F724A70-235F-4540-94AA-2D908100A4D4}" sibTransId="{32276337-DA9B-4559-9D72-44DA82D64D10}"/>
    <dgm:cxn modelId="{984AC4DB-2830-4151-AB12-4FA66E1B669E}" type="presOf" srcId="{6B8080B9-4E39-4DDD-9029-CE7AF332D6BA}" destId="{A7AB048A-7FD7-45B8-AE12-2DB9A12C7E94}" srcOrd="0" destOrd="0" presId="urn:microsoft.com/office/officeart/2018/5/layout/IconLeafLabelList"/>
    <dgm:cxn modelId="{91911DE8-E607-4C8D-A1C6-4F1E9888E9CC}" srcId="{DD1EC021-A697-46A4-9B8B-ADF409D45585}" destId="{6DE6479D-9AE0-479B-9B4E-AB1AA23BB091}" srcOrd="4" destOrd="0" parTransId="{7712AEB3-F0ED-431C-BD95-2D41EBE0CAC6}" sibTransId="{1A6DA5EE-A3DA-42B4-9D6A-33DAEB442C33}"/>
    <dgm:cxn modelId="{C06E30F6-2156-42F0-9AF8-6D92E3B6F8F5}" srcId="{DD1EC021-A697-46A4-9B8B-ADF409D45585}" destId="{6B8080B9-4E39-4DDD-9029-CE7AF332D6BA}" srcOrd="2" destOrd="0" parTransId="{C481B60D-3708-4AFE-996D-1F14E4D73576}" sibTransId="{DBC9A755-C966-494D-BE71-CCC564327526}"/>
    <dgm:cxn modelId="{47B7EDE2-A933-4A72-9F47-7CF5833B75DA}" type="presParOf" srcId="{2968DD6F-FE9F-48E6-8C8B-0E1CD5DF81FB}" destId="{875DCC2F-63C7-41FB-A31F-091BFF7350F3}" srcOrd="0" destOrd="0" presId="urn:microsoft.com/office/officeart/2018/5/layout/IconLeafLabelList"/>
    <dgm:cxn modelId="{B46C4946-3ABF-4D06-9211-ABFF2E62C08D}" type="presParOf" srcId="{875DCC2F-63C7-41FB-A31F-091BFF7350F3}" destId="{6692E350-FEAC-4538-9318-07A70ABBC8CD}" srcOrd="0" destOrd="0" presId="urn:microsoft.com/office/officeart/2018/5/layout/IconLeafLabelList"/>
    <dgm:cxn modelId="{F240259E-0415-45E9-9316-2134312F1017}" type="presParOf" srcId="{875DCC2F-63C7-41FB-A31F-091BFF7350F3}" destId="{1514F609-9C52-4653-B9E1-CE490F2F046F}" srcOrd="1" destOrd="0" presId="urn:microsoft.com/office/officeart/2018/5/layout/IconLeafLabelList"/>
    <dgm:cxn modelId="{01184DE4-A3DE-4C29-83D1-681800632F4A}" type="presParOf" srcId="{875DCC2F-63C7-41FB-A31F-091BFF7350F3}" destId="{FD9BAB96-A169-4B83-95A3-5A3537CE2F3F}" srcOrd="2" destOrd="0" presId="urn:microsoft.com/office/officeart/2018/5/layout/IconLeafLabelList"/>
    <dgm:cxn modelId="{E5CA9D08-7F2F-4143-92F0-B0E5DB11F20E}" type="presParOf" srcId="{875DCC2F-63C7-41FB-A31F-091BFF7350F3}" destId="{6BD7D69E-3B44-4ECD-9072-4224FC5CDA65}" srcOrd="3" destOrd="0" presId="urn:microsoft.com/office/officeart/2018/5/layout/IconLeafLabelList"/>
    <dgm:cxn modelId="{EF85F545-8118-433A-9BAB-FAB2E0E5DCE8}" type="presParOf" srcId="{2968DD6F-FE9F-48E6-8C8B-0E1CD5DF81FB}" destId="{700FE52C-7BA1-4B29-B81B-6CE8D57078E7}" srcOrd="1" destOrd="0" presId="urn:microsoft.com/office/officeart/2018/5/layout/IconLeafLabelList"/>
    <dgm:cxn modelId="{97F0AA87-2BEB-49E8-9CA6-C0C73E0C08C3}" type="presParOf" srcId="{2968DD6F-FE9F-48E6-8C8B-0E1CD5DF81FB}" destId="{C9739FF1-3782-4F5B-9551-110F4BCE0EFD}" srcOrd="2" destOrd="0" presId="urn:microsoft.com/office/officeart/2018/5/layout/IconLeafLabelList"/>
    <dgm:cxn modelId="{A2709880-8469-4512-A91C-BCAAD7993B82}" type="presParOf" srcId="{C9739FF1-3782-4F5B-9551-110F4BCE0EFD}" destId="{B9784B1C-5317-4A73-B0B0-87720DAE7F59}" srcOrd="0" destOrd="0" presId="urn:microsoft.com/office/officeart/2018/5/layout/IconLeafLabelList"/>
    <dgm:cxn modelId="{2C5B036D-52D9-4DAD-9A72-099602354DDB}" type="presParOf" srcId="{C9739FF1-3782-4F5B-9551-110F4BCE0EFD}" destId="{C99580B6-5C66-4244-85C7-8D269554C1BF}" srcOrd="1" destOrd="0" presId="urn:microsoft.com/office/officeart/2018/5/layout/IconLeafLabelList"/>
    <dgm:cxn modelId="{29210F52-4B13-433F-BBB7-830A7A9A8355}" type="presParOf" srcId="{C9739FF1-3782-4F5B-9551-110F4BCE0EFD}" destId="{F7D29737-A3C5-4409-A4D8-185176B922D5}" srcOrd="2" destOrd="0" presId="urn:microsoft.com/office/officeart/2018/5/layout/IconLeafLabelList"/>
    <dgm:cxn modelId="{842DA3CC-ACD3-4027-A98E-614602C13A11}" type="presParOf" srcId="{C9739FF1-3782-4F5B-9551-110F4BCE0EFD}" destId="{BBC80802-B38E-410A-B163-BCD1E1EA0F85}" srcOrd="3" destOrd="0" presId="urn:microsoft.com/office/officeart/2018/5/layout/IconLeafLabelList"/>
    <dgm:cxn modelId="{E3C3327B-6B5D-4F6E-84A4-638F9BAA001E}" type="presParOf" srcId="{2968DD6F-FE9F-48E6-8C8B-0E1CD5DF81FB}" destId="{5E398DB2-1DF0-40EB-AB5F-245B0720B16C}" srcOrd="3" destOrd="0" presId="urn:microsoft.com/office/officeart/2018/5/layout/IconLeafLabelList"/>
    <dgm:cxn modelId="{7963BF5C-810E-4066-B573-A970003EB737}" type="presParOf" srcId="{2968DD6F-FE9F-48E6-8C8B-0E1CD5DF81FB}" destId="{59BC4C3C-8DC2-4B0E-82F0-58C3DD4A2BB5}" srcOrd="4" destOrd="0" presId="urn:microsoft.com/office/officeart/2018/5/layout/IconLeafLabelList"/>
    <dgm:cxn modelId="{981CEB5D-548B-4322-B6BF-63828D94854C}" type="presParOf" srcId="{59BC4C3C-8DC2-4B0E-82F0-58C3DD4A2BB5}" destId="{28A42693-3EC4-4092-9C85-A4A217F8C345}" srcOrd="0" destOrd="0" presId="urn:microsoft.com/office/officeart/2018/5/layout/IconLeafLabelList"/>
    <dgm:cxn modelId="{A17DE81B-0063-41F0-95BC-BA1E1BC3A351}" type="presParOf" srcId="{59BC4C3C-8DC2-4B0E-82F0-58C3DD4A2BB5}" destId="{412D16ED-57BC-400C-A8A5-4239144A0467}" srcOrd="1" destOrd="0" presId="urn:microsoft.com/office/officeart/2018/5/layout/IconLeafLabelList"/>
    <dgm:cxn modelId="{9B985653-C936-4467-B458-BF063C608C76}" type="presParOf" srcId="{59BC4C3C-8DC2-4B0E-82F0-58C3DD4A2BB5}" destId="{9061CA64-F39E-4577-B4C1-289DBF0FB340}" srcOrd="2" destOrd="0" presId="urn:microsoft.com/office/officeart/2018/5/layout/IconLeafLabelList"/>
    <dgm:cxn modelId="{DD4E3A2B-B1DE-4CD3-9077-AE897D228C50}" type="presParOf" srcId="{59BC4C3C-8DC2-4B0E-82F0-58C3DD4A2BB5}" destId="{A7AB048A-7FD7-45B8-AE12-2DB9A12C7E94}" srcOrd="3" destOrd="0" presId="urn:microsoft.com/office/officeart/2018/5/layout/IconLeafLabelList"/>
    <dgm:cxn modelId="{3589EB98-0194-4C1F-9D86-7A7530D21436}" type="presParOf" srcId="{2968DD6F-FE9F-48E6-8C8B-0E1CD5DF81FB}" destId="{FBCC3A8D-025C-49C3-ADB1-D51825804545}" srcOrd="5" destOrd="0" presId="urn:microsoft.com/office/officeart/2018/5/layout/IconLeafLabelList"/>
    <dgm:cxn modelId="{DA4E6FAD-1CF3-4304-8CCD-6E6DD2B5C351}" type="presParOf" srcId="{2968DD6F-FE9F-48E6-8C8B-0E1CD5DF81FB}" destId="{6B61504C-2A31-4626-BB1B-3D87E48F6718}" srcOrd="6" destOrd="0" presId="urn:microsoft.com/office/officeart/2018/5/layout/IconLeafLabelList"/>
    <dgm:cxn modelId="{06EB388B-A795-4764-8A66-9FE1456E142D}" type="presParOf" srcId="{6B61504C-2A31-4626-BB1B-3D87E48F6718}" destId="{B3C775E1-8AD4-4393-AB32-53A7E9D15C6C}" srcOrd="0" destOrd="0" presId="urn:microsoft.com/office/officeart/2018/5/layout/IconLeafLabelList"/>
    <dgm:cxn modelId="{F619E4B9-2F4A-4793-B41D-5A28123A569E}" type="presParOf" srcId="{6B61504C-2A31-4626-BB1B-3D87E48F6718}" destId="{C07CF961-C209-491B-BDF3-B54A467D42D6}" srcOrd="1" destOrd="0" presId="urn:microsoft.com/office/officeart/2018/5/layout/IconLeafLabelList"/>
    <dgm:cxn modelId="{878FC72F-08F3-4B9D-B773-A0A7ED74C3C8}" type="presParOf" srcId="{6B61504C-2A31-4626-BB1B-3D87E48F6718}" destId="{171E91E6-22EE-4C2D-9B72-83C4419EFF86}" srcOrd="2" destOrd="0" presId="urn:microsoft.com/office/officeart/2018/5/layout/IconLeafLabelList"/>
    <dgm:cxn modelId="{8C2A3422-7934-4CFB-B092-258E57D9312E}" type="presParOf" srcId="{6B61504C-2A31-4626-BB1B-3D87E48F6718}" destId="{C47B394B-0B6E-4691-A1C4-41A1BA737FD2}" srcOrd="3" destOrd="0" presId="urn:microsoft.com/office/officeart/2018/5/layout/IconLeafLabelList"/>
    <dgm:cxn modelId="{F7CA6B91-B775-4C67-9003-C0177EBF04C5}" type="presParOf" srcId="{2968DD6F-FE9F-48E6-8C8B-0E1CD5DF81FB}" destId="{5062E317-1CD3-4FDD-9DC2-9D2EEB392DFB}" srcOrd="7" destOrd="0" presId="urn:microsoft.com/office/officeart/2018/5/layout/IconLeafLabelList"/>
    <dgm:cxn modelId="{1B12D855-F7D0-45C1-A4EF-F2DCDFFF1A94}" type="presParOf" srcId="{2968DD6F-FE9F-48E6-8C8B-0E1CD5DF81FB}" destId="{675070D0-4982-48B1-9302-F0D03F5DE7B6}" srcOrd="8" destOrd="0" presId="urn:microsoft.com/office/officeart/2018/5/layout/IconLeafLabelList"/>
    <dgm:cxn modelId="{0D8D277B-439B-48AB-9361-880888F10689}" type="presParOf" srcId="{675070D0-4982-48B1-9302-F0D03F5DE7B6}" destId="{BD52BDD9-6A02-409A-825C-530E614B3652}" srcOrd="0" destOrd="0" presId="urn:microsoft.com/office/officeart/2018/5/layout/IconLeafLabelList"/>
    <dgm:cxn modelId="{C6E8C1C7-6730-4539-94EA-44821046308B}" type="presParOf" srcId="{675070D0-4982-48B1-9302-F0D03F5DE7B6}" destId="{5E9903FB-DECD-4E2E-90FD-8DC9AC623A42}" srcOrd="1" destOrd="0" presId="urn:microsoft.com/office/officeart/2018/5/layout/IconLeafLabelList"/>
    <dgm:cxn modelId="{60F6F6B7-1AFC-428E-BF47-648AFD091F51}" type="presParOf" srcId="{675070D0-4982-48B1-9302-F0D03F5DE7B6}" destId="{794EF56F-49D8-4CAC-9CB0-CDB16FCCD07F}" srcOrd="2" destOrd="0" presId="urn:microsoft.com/office/officeart/2018/5/layout/IconLeafLabelList"/>
    <dgm:cxn modelId="{38289C22-0F80-41E6-BBE4-1E3FD6857DBE}" type="presParOf" srcId="{675070D0-4982-48B1-9302-F0D03F5DE7B6}" destId="{B0AA2DB0-940B-4DF7-9C16-C002AA738223}"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2E350-FEAC-4538-9318-07A70ABBC8CD}">
      <dsp:nvSpPr>
        <dsp:cNvPr id="0" name=""/>
        <dsp:cNvSpPr/>
      </dsp:nvSpPr>
      <dsp:spPr>
        <a:xfrm>
          <a:off x="403937" y="601936"/>
          <a:ext cx="734501" cy="73450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4F609-9C52-4653-B9E1-CE490F2F046F}">
      <dsp:nvSpPr>
        <dsp:cNvPr id="0" name=""/>
        <dsp:cNvSpPr/>
      </dsp:nvSpPr>
      <dsp:spPr>
        <a:xfrm>
          <a:off x="553732" y="748114"/>
          <a:ext cx="421435" cy="4214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D7D69E-3B44-4ECD-9072-4224FC5CDA65}">
      <dsp:nvSpPr>
        <dsp:cNvPr id="0" name=""/>
        <dsp:cNvSpPr/>
      </dsp:nvSpPr>
      <dsp:spPr>
        <a:xfrm>
          <a:off x="4398" y="1386379"/>
          <a:ext cx="1533579" cy="83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defRPr cap="all"/>
          </a:pPr>
          <a:r>
            <a:rPr lang="en-US" sz="1700" b="0" i="0" kern="1200" dirty="0"/>
            <a:t>Atmospheric Profiling</a:t>
          </a:r>
          <a:endParaRPr lang="en-US" sz="1700" kern="1200" dirty="0"/>
        </a:p>
      </dsp:txBody>
      <dsp:txXfrm>
        <a:off x="4398" y="1386379"/>
        <a:ext cx="1533579" cy="839316"/>
      </dsp:txXfrm>
    </dsp:sp>
    <dsp:sp modelId="{B9784B1C-5317-4A73-B0B0-87720DAE7F59}">
      <dsp:nvSpPr>
        <dsp:cNvPr id="0" name=""/>
        <dsp:cNvSpPr/>
      </dsp:nvSpPr>
      <dsp:spPr>
        <a:xfrm>
          <a:off x="2156453" y="600246"/>
          <a:ext cx="734501" cy="73450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580B6-5C66-4244-85C7-8D269554C1BF}">
      <dsp:nvSpPr>
        <dsp:cNvPr id="0" name=""/>
        <dsp:cNvSpPr/>
      </dsp:nvSpPr>
      <dsp:spPr>
        <a:xfrm>
          <a:off x="2312986" y="756779"/>
          <a:ext cx="421435" cy="4214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C80802-B38E-410A-B163-BCD1E1EA0F85}">
      <dsp:nvSpPr>
        <dsp:cNvPr id="0" name=""/>
        <dsp:cNvSpPr/>
      </dsp:nvSpPr>
      <dsp:spPr>
        <a:xfrm>
          <a:off x="1748696" y="1381311"/>
          <a:ext cx="1550015" cy="84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defRPr cap="all"/>
          </a:pPr>
          <a:r>
            <a:rPr lang="en-US" sz="1700" b="0" i="0" kern="1200" dirty="0"/>
            <a:t>Data Collection &amp; Storage</a:t>
          </a:r>
          <a:endParaRPr lang="en-US" sz="1700" kern="1200" dirty="0"/>
        </a:p>
      </dsp:txBody>
      <dsp:txXfrm>
        <a:off x="1748696" y="1381311"/>
        <a:ext cx="1550015" cy="846074"/>
      </dsp:txXfrm>
    </dsp:sp>
    <dsp:sp modelId="{28A42693-3EC4-4092-9C85-A4A217F8C345}">
      <dsp:nvSpPr>
        <dsp:cNvPr id="0" name=""/>
        <dsp:cNvSpPr/>
      </dsp:nvSpPr>
      <dsp:spPr>
        <a:xfrm>
          <a:off x="3901585" y="632371"/>
          <a:ext cx="734501" cy="73450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D16ED-57BC-400C-A8A5-4239144A0467}">
      <dsp:nvSpPr>
        <dsp:cNvPr id="0" name=""/>
        <dsp:cNvSpPr/>
      </dsp:nvSpPr>
      <dsp:spPr>
        <a:xfrm>
          <a:off x="4058124" y="788905"/>
          <a:ext cx="421435" cy="4214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AB048A-7FD7-45B8-AE12-2DB9A12C7E94}">
      <dsp:nvSpPr>
        <dsp:cNvPr id="0" name=""/>
        <dsp:cNvSpPr/>
      </dsp:nvSpPr>
      <dsp:spPr>
        <a:xfrm>
          <a:off x="3464095" y="1366877"/>
          <a:ext cx="1571123" cy="94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defRPr cap="all"/>
          </a:pPr>
          <a:r>
            <a:rPr lang="en-US" sz="1700" kern="1200" dirty="0"/>
            <a:t>Learn about Cloud Formation</a:t>
          </a:r>
        </a:p>
      </dsp:txBody>
      <dsp:txXfrm>
        <a:off x="3464095" y="1366877"/>
        <a:ext cx="1571123" cy="944622"/>
      </dsp:txXfrm>
    </dsp:sp>
    <dsp:sp modelId="{B3C775E1-8AD4-4393-AB32-53A7E9D15C6C}">
      <dsp:nvSpPr>
        <dsp:cNvPr id="0" name=""/>
        <dsp:cNvSpPr/>
      </dsp:nvSpPr>
      <dsp:spPr>
        <a:xfrm>
          <a:off x="5617625" y="576842"/>
          <a:ext cx="734501" cy="73450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7CF961-C209-491B-BDF3-B54A467D42D6}">
      <dsp:nvSpPr>
        <dsp:cNvPr id="0" name=""/>
        <dsp:cNvSpPr/>
      </dsp:nvSpPr>
      <dsp:spPr>
        <a:xfrm>
          <a:off x="5774158" y="733375"/>
          <a:ext cx="421435" cy="4214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7B394B-0B6E-4691-A1C4-41A1BA737FD2}">
      <dsp:nvSpPr>
        <dsp:cNvPr id="0" name=""/>
        <dsp:cNvSpPr/>
      </dsp:nvSpPr>
      <dsp:spPr>
        <a:xfrm>
          <a:off x="5291271" y="1311098"/>
          <a:ext cx="1387209" cy="939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defRPr cap="all"/>
          </a:pPr>
          <a:r>
            <a:rPr lang="en-US" sz="1700" b="0" i="0" kern="1200" dirty="0"/>
            <a:t>Capturing Video</a:t>
          </a:r>
          <a:endParaRPr lang="en-US" sz="1700" kern="1200" dirty="0"/>
        </a:p>
      </dsp:txBody>
      <dsp:txXfrm>
        <a:off x="5291271" y="1311098"/>
        <a:ext cx="1387209" cy="939690"/>
      </dsp:txXfrm>
    </dsp:sp>
    <dsp:sp modelId="{BD52BDD9-6A02-409A-825C-530E614B3652}">
      <dsp:nvSpPr>
        <dsp:cNvPr id="0" name=""/>
        <dsp:cNvSpPr/>
      </dsp:nvSpPr>
      <dsp:spPr>
        <a:xfrm>
          <a:off x="7250404" y="612393"/>
          <a:ext cx="734501" cy="734501"/>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903FB-DECD-4E2E-90FD-8DC9AC623A42}">
      <dsp:nvSpPr>
        <dsp:cNvPr id="0" name=""/>
        <dsp:cNvSpPr/>
      </dsp:nvSpPr>
      <dsp:spPr>
        <a:xfrm>
          <a:off x="7406938" y="768926"/>
          <a:ext cx="421435" cy="4214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AA2DB0-940B-4DF7-9C16-C002AA738223}">
      <dsp:nvSpPr>
        <dsp:cNvPr id="0" name=""/>
        <dsp:cNvSpPr/>
      </dsp:nvSpPr>
      <dsp:spPr>
        <a:xfrm>
          <a:off x="6889198" y="1417752"/>
          <a:ext cx="1456914" cy="797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defRPr cap="all"/>
          </a:pPr>
          <a:r>
            <a:rPr lang="en-US" sz="1700" kern="1200" dirty="0"/>
            <a:t>Payload Stabilization</a:t>
          </a:r>
        </a:p>
      </dsp:txBody>
      <dsp:txXfrm>
        <a:off x="6889198" y="1417752"/>
        <a:ext cx="1456914" cy="797486"/>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location and date </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23d85453d7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23d85453d7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Constant draw with plenty left over</a:t>
            </a:r>
            <a:endParaRPr/>
          </a:p>
          <a:p>
            <a:pPr marL="0" lvl="0" indent="0" algn="l" rtl="0">
              <a:spcBef>
                <a:spcPts val="0"/>
              </a:spcBef>
              <a:spcAft>
                <a:spcPts val="0"/>
              </a:spcAft>
              <a:buNone/>
            </a:pPr>
            <a:r>
              <a:rPr lang="en"/>
              <a:t>Unfortunately we have invalidated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3d85453d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23d85453d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Obtained more accurate temperature data with an improved sensor placement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23d85453d7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23d85453d7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Anyell can talk about the geiger here, nothing else of value was obtained from this payload.</a:t>
            </a:r>
            <a:endParaRPr/>
          </a:p>
          <a:p>
            <a:pPr marL="0" lvl="0" indent="0" algn="l" rtl="0">
              <a:spcBef>
                <a:spcPts val="0"/>
              </a:spcBef>
              <a:spcAft>
                <a:spcPts val="0"/>
              </a:spcAft>
              <a:buNone/>
            </a:pPr>
            <a:endParaRPr/>
          </a:p>
          <a:p>
            <a:pPr marL="0" lvl="0" indent="0" algn="l" rtl="0">
              <a:spcBef>
                <a:spcPts val="0"/>
              </a:spcBef>
              <a:spcAft>
                <a:spcPts val="0"/>
              </a:spcAft>
              <a:buNone/>
            </a:pPr>
            <a:r>
              <a:rPr lang="en"/>
              <a:t>Can be multiple slides. One just for geiger, pressure and the other for images/motor.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a:t>
            </a:r>
            <a:endParaRPr/>
          </a:p>
          <a:p>
            <a:pPr marL="0" lvl="0" indent="0" algn="l" rtl="0">
              <a:spcBef>
                <a:spcPts val="0"/>
              </a:spcBef>
              <a:spcAft>
                <a:spcPts val="0"/>
              </a:spcAft>
              <a:buClr>
                <a:schemeClr val="dk1"/>
              </a:buClr>
              <a:buSzPts val="1100"/>
              <a:buFont typeface="Arial"/>
              <a:buNone/>
            </a:pPr>
            <a:r>
              <a:rPr lang="en"/>
              <a:t>The Geiger Counter kit that we used was developed by an independent Electrical Engineer hobbyist. The kit uses an SBM-20 Gieger Miuller tube. Inside the tube is a noble gas that is excited by beta and gamma radiation. The Nano counts the pulses throughout the flight. </a:t>
            </a:r>
            <a:endParaRPr/>
          </a:p>
          <a:p>
            <a:pPr marL="0" lvl="0" indent="0" algn="l" rtl="0">
              <a:spcBef>
                <a:spcPts val="0"/>
              </a:spcBef>
              <a:spcAft>
                <a:spcPts val="0"/>
              </a:spcAft>
              <a:buClr>
                <a:schemeClr val="dk1"/>
              </a:buClr>
              <a:buSzPts val="1100"/>
              <a:buFont typeface="Arial"/>
              <a:buNone/>
            </a:pPr>
            <a:r>
              <a:rPr lang="en"/>
              <a: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Add camera images</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23d85453d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23d85453d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23d85453d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23d85453d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23d85453d7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23d85453d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23d85453d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23d85453d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49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23d85453d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23d85453d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mega</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3d85453d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23d85453d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latin typeface="Lato"/>
                <a:ea typeface="Lato"/>
                <a:cs typeface="Lato"/>
                <a:sym typeface="Lato"/>
              </a:rPr>
              <a:t>I (Lopez) would like to talk on this slide on the initial goals of the VOC sensor and how when combined with the geiger counter data, RH, and temp data, we could learn about cloud formation. VOCs (gasses) are secondary aerosols and can react with nitrous oxides in the atmosphere to form solids. This along with the particulate matter (measuring four different sizes of PM) can act as cloud condensation nuclei (CCN). Water vapor needs something to condense on, and the particles are some of the common possible CCN we would expect near the Phoenix Valley. Of course, for these reactions to take place there needs to be available energy to do so (that’s where the geiger counter comes in)</a:t>
            </a:r>
            <a:endParaRPr sz="500"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23d85453d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23d85453d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mentioned, a 12V supply performed well for powering the Nano and spinning the wheel with a motor. The components were prototyped on a breadboard then adapted to a perfboard. The components are connected using headers and connectors.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3e1710632_4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f3e1710632_4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circles out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3e1710632_5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3e1710632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f3e1710632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f3e1710632_3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3d85453d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23d85453d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Similar to the sensor box, a battery leads first to a boost converter with a switch in between. A 3.7V output is stepped up to 12V then the Nano provides both a 5V and 3.3V output. The MPU sensor provides gyroscopic and accelerometer data to determine which angular direction to turn the wheel. Next slide. The red arrows represents power and the purple arrows represent data.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878813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0150372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72264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3663427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4671220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205833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555300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9095530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8114024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4" name="Google Shape;24;p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4"/>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3678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4/15/2022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1606477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956958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4/15/2022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5191420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4064867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8420480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1540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498162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1856858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61BEF0D-F0BB-DE4B-95CE-6DB70DBA9567}" type="datetimeFigureOut">
              <a:rPr lang="en-US" smtClean="0"/>
              <a:pPr/>
              <a:t>4/15/2022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5959258"/>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sldNum="0" hdr="0" ftr="0" dt="0"/>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www.asuascend.weebly.com" TargetMode="External"/><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6.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tmp"/></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164522" y="514498"/>
            <a:ext cx="9281760" cy="1853700"/>
          </a:xfrm>
          <a:prstGeom prst="rect">
            <a:avLst/>
          </a:prstGeom>
        </p:spPr>
        <p:txBody>
          <a:bodyPr spcFirstLastPara="1" wrap="square" lIns="91425" tIns="91425" rIns="91425" bIns="91425" anchor="b" anchorCtr="0">
            <a:normAutofit/>
          </a:bodyPr>
          <a:lstStyle/>
          <a:p>
            <a:pPr marL="0" lvl="0" indent="0" algn="l" rtl="0">
              <a:spcBef>
                <a:spcPts val="1000"/>
              </a:spcBef>
              <a:spcAft>
                <a:spcPts val="0"/>
              </a:spcAft>
              <a:buNone/>
            </a:pPr>
            <a:r>
              <a:rPr lang="en" sz="6000" dirty="0"/>
              <a:t>ASU ASCEND Symposium</a:t>
            </a:r>
            <a:endParaRPr sz="6000" dirty="0"/>
          </a:p>
        </p:txBody>
      </p:sp>
      <p:sp>
        <p:nvSpPr>
          <p:cNvPr id="69" name="Google Shape;69;p13"/>
          <p:cNvSpPr txBox="1"/>
          <p:nvPr/>
        </p:nvSpPr>
        <p:spPr>
          <a:xfrm>
            <a:off x="229600" y="2366806"/>
            <a:ext cx="2310000" cy="14868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sz="1700" dirty="0">
                <a:solidFill>
                  <a:srgbClr val="FFFFFF"/>
                </a:solidFill>
                <a:latin typeface="Nunito"/>
                <a:ea typeface="Nunito"/>
                <a:cs typeface="Nunito"/>
                <a:sym typeface="Nunito"/>
              </a:rPr>
              <a:t>Electrical:</a:t>
            </a:r>
            <a:endParaRPr sz="1700" dirty="0">
              <a:solidFill>
                <a:srgbClr val="FFFFFF"/>
              </a:solidFill>
              <a:latin typeface="Nunito"/>
              <a:ea typeface="Nunito"/>
              <a:cs typeface="Nunito"/>
              <a:sym typeface="Nunito"/>
            </a:endParaRPr>
          </a:p>
          <a:p>
            <a:pPr marL="0" lvl="0" indent="0" algn="l" rtl="0">
              <a:lnSpc>
                <a:spcPct val="115000"/>
              </a:lnSpc>
              <a:spcBef>
                <a:spcPts val="1200"/>
              </a:spcBef>
              <a:spcAft>
                <a:spcPts val="0"/>
              </a:spcAft>
              <a:buNone/>
            </a:pPr>
            <a:r>
              <a:rPr lang="en" sz="1700" dirty="0">
                <a:solidFill>
                  <a:srgbClr val="FFFFFF"/>
                </a:solidFill>
                <a:latin typeface="Nunito"/>
                <a:ea typeface="Nunito"/>
                <a:cs typeface="Nunito"/>
                <a:sym typeface="Nunito"/>
              </a:rPr>
              <a:t>David Rodriguez</a:t>
            </a:r>
            <a:endParaRPr sz="1700" dirty="0">
              <a:solidFill>
                <a:srgbClr val="FFFFFF"/>
              </a:solidFill>
              <a:latin typeface="Nunito"/>
              <a:ea typeface="Nunito"/>
              <a:cs typeface="Nunito"/>
              <a:sym typeface="Nunito"/>
            </a:endParaRPr>
          </a:p>
          <a:p>
            <a:pPr marL="0" lvl="0" indent="0" algn="l" rtl="0">
              <a:lnSpc>
                <a:spcPct val="115000"/>
              </a:lnSpc>
              <a:spcBef>
                <a:spcPts val="1200"/>
              </a:spcBef>
              <a:spcAft>
                <a:spcPts val="1200"/>
              </a:spcAft>
              <a:buNone/>
            </a:pPr>
            <a:r>
              <a:rPr lang="en" sz="1700" dirty="0">
                <a:solidFill>
                  <a:srgbClr val="FFFFFF"/>
                </a:solidFill>
                <a:latin typeface="Nunito"/>
                <a:ea typeface="Nunito"/>
                <a:cs typeface="Nunito"/>
                <a:sym typeface="Nunito"/>
              </a:rPr>
              <a:t>Anyell Mata </a:t>
            </a:r>
            <a:endParaRPr sz="1600" dirty="0">
              <a:solidFill>
                <a:srgbClr val="FFFFFF"/>
              </a:solidFill>
              <a:latin typeface="Nunito"/>
              <a:ea typeface="Nunito"/>
              <a:cs typeface="Nunito"/>
              <a:sym typeface="Nunito"/>
            </a:endParaRPr>
          </a:p>
        </p:txBody>
      </p:sp>
      <p:sp>
        <p:nvSpPr>
          <p:cNvPr id="70" name="Google Shape;70;p13"/>
          <p:cNvSpPr txBox="1"/>
          <p:nvPr/>
        </p:nvSpPr>
        <p:spPr>
          <a:xfrm>
            <a:off x="2317529" y="2337024"/>
            <a:ext cx="2403000" cy="1421941"/>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700" dirty="0">
                <a:solidFill>
                  <a:srgbClr val="FFFFFF"/>
                </a:solidFill>
                <a:latin typeface="Nunito"/>
                <a:ea typeface="Nunito"/>
                <a:cs typeface="Nunito"/>
                <a:sym typeface="Nunito"/>
              </a:rPr>
              <a:t>Programming:</a:t>
            </a:r>
            <a:endParaRPr sz="1700" dirty="0">
              <a:solidFill>
                <a:srgbClr val="FFFFFF"/>
              </a:solidFill>
              <a:latin typeface="Nunito"/>
              <a:ea typeface="Nunito"/>
              <a:cs typeface="Nunito"/>
              <a:sym typeface="Nunito"/>
            </a:endParaRPr>
          </a:p>
          <a:p>
            <a:pPr marL="0" lvl="0" indent="0" algn="l" rtl="0">
              <a:lnSpc>
                <a:spcPct val="115000"/>
              </a:lnSpc>
              <a:spcBef>
                <a:spcPts val="1200"/>
              </a:spcBef>
              <a:spcAft>
                <a:spcPts val="0"/>
              </a:spcAft>
              <a:buNone/>
            </a:pPr>
            <a:r>
              <a:rPr lang="en" sz="1700" dirty="0">
                <a:solidFill>
                  <a:srgbClr val="FFFFFF"/>
                </a:solidFill>
                <a:latin typeface="Nunito"/>
                <a:ea typeface="Nunito"/>
                <a:cs typeface="Nunito"/>
                <a:sym typeface="Nunito"/>
              </a:rPr>
              <a:t>David Lopez</a:t>
            </a:r>
            <a:endParaRPr sz="1700" dirty="0">
              <a:solidFill>
                <a:srgbClr val="FFFFFF"/>
              </a:solidFill>
              <a:latin typeface="Nunito"/>
              <a:ea typeface="Nunito"/>
              <a:cs typeface="Nunito"/>
              <a:sym typeface="Nunito"/>
            </a:endParaRPr>
          </a:p>
          <a:p>
            <a:pPr marL="0" lvl="0" indent="0" algn="l" rtl="0">
              <a:lnSpc>
                <a:spcPct val="115000"/>
              </a:lnSpc>
              <a:spcBef>
                <a:spcPts val="1200"/>
              </a:spcBef>
              <a:spcAft>
                <a:spcPts val="0"/>
              </a:spcAft>
              <a:buNone/>
            </a:pPr>
            <a:r>
              <a:rPr lang="en" sz="1700" dirty="0">
                <a:solidFill>
                  <a:srgbClr val="FFFFFF"/>
                </a:solidFill>
                <a:latin typeface="Nunito"/>
                <a:ea typeface="Nunito"/>
                <a:cs typeface="Nunito"/>
                <a:sym typeface="Nunito"/>
              </a:rPr>
              <a:t>Evan Nikitin</a:t>
            </a:r>
            <a:endParaRPr sz="1700" dirty="0">
              <a:solidFill>
                <a:srgbClr val="FFFFFF"/>
              </a:solidFill>
              <a:latin typeface="Nunito"/>
              <a:ea typeface="Nunito"/>
              <a:cs typeface="Nunito"/>
              <a:sym typeface="Nunito"/>
            </a:endParaRPr>
          </a:p>
        </p:txBody>
      </p:sp>
      <p:sp>
        <p:nvSpPr>
          <p:cNvPr id="71" name="Google Shape;71;p13"/>
          <p:cNvSpPr txBox="1"/>
          <p:nvPr/>
        </p:nvSpPr>
        <p:spPr>
          <a:xfrm>
            <a:off x="4470536" y="2335778"/>
            <a:ext cx="2403000" cy="154885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dirty="0">
                <a:latin typeface="Nunito"/>
                <a:ea typeface="Nunito"/>
                <a:cs typeface="Nunito"/>
                <a:sym typeface="Nunito"/>
              </a:rPr>
              <a:t>Mechanical:</a:t>
            </a:r>
            <a:endParaRPr sz="1700" dirty="0">
              <a:latin typeface="Nunito"/>
              <a:ea typeface="Nunito"/>
              <a:cs typeface="Nunito"/>
              <a:sym typeface="Nunito"/>
            </a:endParaRPr>
          </a:p>
          <a:p>
            <a:pPr marL="0" lvl="0" indent="0" algn="l" rtl="0">
              <a:lnSpc>
                <a:spcPct val="115000"/>
              </a:lnSpc>
              <a:spcBef>
                <a:spcPts val="1200"/>
              </a:spcBef>
              <a:spcAft>
                <a:spcPts val="0"/>
              </a:spcAft>
              <a:buNone/>
            </a:pPr>
            <a:r>
              <a:rPr lang="en" sz="1700" dirty="0">
                <a:latin typeface="Nunito"/>
                <a:ea typeface="Nunito"/>
                <a:cs typeface="Nunito"/>
                <a:sym typeface="Nunito"/>
              </a:rPr>
              <a:t>Ben Weber</a:t>
            </a:r>
            <a:endParaRPr sz="1700" dirty="0">
              <a:latin typeface="Nunito"/>
              <a:ea typeface="Nunito"/>
              <a:cs typeface="Nunito"/>
              <a:sym typeface="Nunito"/>
            </a:endParaRPr>
          </a:p>
          <a:p>
            <a:pPr marL="0" lvl="0" indent="0" algn="l" rtl="0">
              <a:lnSpc>
                <a:spcPct val="115000"/>
              </a:lnSpc>
              <a:spcBef>
                <a:spcPts val="1200"/>
              </a:spcBef>
              <a:spcAft>
                <a:spcPts val="1200"/>
              </a:spcAft>
              <a:buNone/>
            </a:pPr>
            <a:r>
              <a:rPr lang="en" sz="1700" dirty="0">
                <a:latin typeface="Nunito"/>
                <a:ea typeface="Nunito"/>
                <a:cs typeface="Nunito"/>
                <a:sym typeface="Nunito"/>
              </a:rPr>
              <a:t>Jacob Dike</a:t>
            </a:r>
            <a:endParaRPr sz="1700" dirty="0">
              <a:latin typeface="Nunito"/>
              <a:ea typeface="Nunito"/>
              <a:cs typeface="Nunito"/>
              <a:sym typeface="Nunito"/>
            </a:endParaRPr>
          </a:p>
        </p:txBody>
      </p:sp>
      <p:sp>
        <p:nvSpPr>
          <p:cNvPr id="72" name="Google Shape;72;p13"/>
          <p:cNvSpPr txBox="1"/>
          <p:nvPr/>
        </p:nvSpPr>
        <p:spPr>
          <a:xfrm>
            <a:off x="6686472" y="2338035"/>
            <a:ext cx="2118000" cy="154885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dirty="0">
                <a:latin typeface="Nunito"/>
                <a:ea typeface="Nunito"/>
                <a:cs typeface="Nunito"/>
                <a:sym typeface="Nunito"/>
              </a:rPr>
              <a:t>Support:</a:t>
            </a:r>
            <a:endParaRPr sz="1700" dirty="0">
              <a:latin typeface="Nunito"/>
              <a:ea typeface="Nunito"/>
              <a:cs typeface="Nunito"/>
              <a:sym typeface="Nunito"/>
            </a:endParaRPr>
          </a:p>
          <a:p>
            <a:pPr marL="0" lvl="0" indent="0" algn="l" rtl="0">
              <a:lnSpc>
                <a:spcPct val="115000"/>
              </a:lnSpc>
              <a:spcBef>
                <a:spcPts val="1200"/>
              </a:spcBef>
              <a:spcAft>
                <a:spcPts val="0"/>
              </a:spcAft>
              <a:buNone/>
            </a:pPr>
            <a:r>
              <a:rPr lang="en" sz="1700" dirty="0">
                <a:latin typeface="Nunito"/>
                <a:ea typeface="Nunito"/>
                <a:cs typeface="Nunito"/>
                <a:sym typeface="Nunito"/>
              </a:rPr>
              <a:t>Surya Madan</a:t>
            </a:r>
            <a:endParaRPr sz="1700" dirty="0">
              <a:latin typeface="Nunito"/>
              <a:ea typeface="Nunito"/>
              <a:cs typeface="Nunito"/>
              <a:sym typeface="Nunito"/>
            </a:endParaRPr>
          </a:p>
          <a:p>
            <a:pPr marL="0" lvl="0" indent="0" algn="l" rtl="0">
              <a:lnSpc>
                <a:spcPct val="115000"/>
              </a:lnSpc>
              <a:spcBef>
                <a:spcPts val="1200"/>
              </a:spcBef>
              <a:spcAft>
                <a:spcPts val="1200"/>
              </a:spcAft>
              <a:buNone/>
            </a:pPr>
            <a:r>
              <a:rPr lang="en" sz="1700" dirty="0">
                <a:latin typeface="Nunito"/>
                <a:ea typeface="Nunito"/>
                <a:cs typeface="Nunito"/>
                <a:sym typeface="Nunito"/>
              </a:rPr>
              <a:t>Meilyn Guas Perez</a:t>
            </a:r>
            <a:endParaRPr sz="1700" dirty="0">
              <a:latin typeface="Nunito"/>
              <a:ea typeface="Nunito"/>
              <a:cs typeface="Nunito"/>
              <a:sym typeface="Nunito"/>
            </a:endParaRPr>
          </a:p>
        </p:txBody>
      </p:sp>
      <p:pic>
        <p:nvPicPr>
          <p:cNvPr id="73" name="Google Shape;73;p13"/>
          <p:cNvPicPr preferRelativeResize="0"/>
          <p:nvPr/>
        </p:nvPicPr>
        <p:blipFill>
          <a:blip r:embed="rId3">
            <a:alphaModFix/>
          </a:blip>
          <a:stretch>
            <a:fillRect/>
          </a:stretch>
        </p:blipFill>
        <p:spPr>
          <a:xfrm>
            <a:off x="229600" y="0"/>
            <a:ext cx="2707310" cy="1356000"/>
          </a:xfrm>
          <a:prstGeom prst="rect">
            <a:avLst/>
          </a:prstGeom>
          <a:noFill/>
          <a:ln>
            <a:noFill/>
          </a:ln>
        </p:spPr>
      </p:pic>
      <p:pic>
        <p:nvPicPr>
          <p:cNvPr id="74" name="Google Shape;74;p13"/>
          <p:cNvPicPr preferRelativeResize="0"/>
          <p:nvPr/>
        </p:nvPicPr>
        <p:blipFill>
          <a:blip r:embed="rId4">
            <a:alphaModFix/>
          </a:blip>
          <a:stretch>
            <a:fillRect/>
          </a:stretch>
        </p:blipFill>
        <p:spPr>
          <a:xfrm>
            <a:off x="3404300" y="234550"/>
            <a:ext cx="778100" cy="972625"/>
          </a:xfrm>
          <a:prstGeom prst="rect">
            <a:avLst/>
          </a:prstGeom>
          <a:noFill/>
          <a:ln>
            <a:noFill/>
          </a:ln>
        </p:spPr>
      </p:pic>
      <p:pic>
        <p:nvPicPr>
          <p:cNvPr id="75" name="Google Shape;75;p13"/>
          <p:cNvPicPr preferRelativeResize="0"/>
          <p:nvPr/>
        </p:nvPicPr>
        <p:blipFill>
          <a:blip r:embed="rId5">
            <a:alphaModFix/>
          </a:blip>
          <a:stretch>
            <a:fillRect/>
          </a:stretch>
        </p:blipFill>
        <p:spPr>
          <a:xfrm>
            <a:off x="5359887" y="93950"/>
            <a:ext cx="874188" cy="1168100"/>
          </a:xfrm>
          <a:prstGeom prst="rect">
            <a:avLst/>
          </a:prstGeom>
          <a:noFill/>
          <a:ln>
            <a:noFill/>
          </a:ln>
        </p:spPr>
      </p:pic>
      <p:pic>
        <p:nvPicPr>
          <p:cNvPr id="76" name="Google Shape;76;p13"/>
          <p:cNvPicPr preferRelativeResize="0"/>
          <p:nvPr/>
        </p:nvPicPr>
        <p:blipFill>
          <a:blip r:embed="rId6">
            <a:alphaModFix/>
          </a:blip>
          <a:stretch>
            <a:fillRect/>
          </a:stretch>
        </p:blipFill>
        <p:spPr>
          <a:xfrm>
            <a:off x="6971843" y="213096"/>
            <a:ext cx="1802125" cy="1015516"/>
          </a:xfrm>
          <a:prstGeom prst="rect">
            <a:avLst/>
          </a:prstGeom>
          <a:noFill/>
          <a:ln>
            <a:noFill/>
          </a:ln>
        </p:spPr>
      </p:pic>
      <p:sp>
        <p:nvSpPr>
          <p:cNvPr id="2" name="TextBox 1">
            <a:extLst>
              <a:ext uri="{FF2B5EF4-FFF2-40B4-BE49-F238E27FC236}">
                <a16:creationId xmlns:a16="http://schemas.microsoft.com/office/drawing/2014/main" id="{2BB6161A-7D01-474A-93AE-F542EBBA01DD}"/>
              </a:ext>
            </a:extLst>
          </p:cNvPr>
          <p:cNvSpPr txBox="1"/>
          <p:nvPr/>
        </p:nvSpPr>
        <p:spPr>
          <a:xfrm>
            <a:off x="2835051" y="4252003"/>
            <a:ext cx="4488873" cy="369332"/>
          </a:xfrm>
          <a:prstGeom prst="rect">
            <a:avLst/>
          </a:prstGeom>
          <a:noFill/>
        </p:spPr>
        <p:txBody>
          <a:bodyPr wrap="square" rtlCol="0">
            <a:spAutoFit/>
          </a:bodyPr>
          <a:lstStyle/>
          <a:p>
            <a:r>
              <a:rPr lang="en-US" dirty="0"/>
              <a:t>2021 - 2022</a:t>
            </a:r>
          </a:p>
        </p:txBody>
      </p:sp>
      <p:sp>
        <p:nvSpPr>
          <p:cNvPr id="3" name="TextBox 2">
            <a:extLst>
              <a:ext uri="{FF2B5EF4-FFF2-40B4-BE49-F238E27FC236}">
                <a16:creationId xmlns:a16="http://schemas.microsoft.com/office/drawing/2014/main" id="{6CF67AFB-6140-4837-922D-AF42E3C6DCC9}"/>
              </a:ext>
            </a:extLst>
          </p:cNvPr>
          <p:cNvSpPr txBox="1"/>
          <p:nvPr/>
        </p:nvSpPr>
        <p:spPr>
          <a:xfrm>
            <a:off x="2835051" y="3982401"/>
            <a:ext cx="3770956" cy="369332"/>
          </a:xfrm>
          <a:prstGeom prst="rect">
            <a:avLst/>
          </a:prstGeom>
          <a:noFill/>
        </p:spPr>
        <p:txBody>
          <a:bodyPr wrap="square" rtlCol="0">
            <a:spAutoFit/>
          </a:bodyPr>
          <a:lstStyle/>
          <a:p>
            <a:r>
              <a:rPr lang="en-US" dirty="0"/>
              <a:t>Team Lead: Genevieve Cooper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Fall Payload Data</a:t>
            </a:r>
            <a:endParaRPr sz="3200" dirty="0"/>
          </a:p>
        </p:txBody>
      </p:sp>
      <p:sp>
        <p:nvSpPr>
          <p:cNvPr id="271" name="Google Shape;271;p22"/>
          <p:cNvSpPr txBox="1">
            <a:spLocks noGrp="1"/>
          </p:cNvSpPr>
          <p:nvPr>
            <p:ph type="body" idx="1"/>
          </p:nvPr>
        </p:nvSpPr>
        <p:spPr>
          <a:xfrm>
            <a:off x="7083749" y="1284694"/>
            <a:ext cx="1955178" cy="36519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Tropopause at:</a:t>
            </a:r>
            <a:br>
              <a:rPr lang="en" dirty="0"/>
            </a:br>
            <a:r>
              <a:rPr lang="en" dirty="0"/>
              <a:t>P = 137 mb</a:t>
            </a:r>
            <a:br>
              <a:rPr lang="en" dirty="0"/>
            </a:br>
            <a:r>
              <a:rPr lang="en" dirty="0"/>
              <a:t>t = 2064 sec</a:t>
            </a:r>
            <a:endParaRPr dirty="0"/>
          </a:p>
          <a:p>
            <a:pPr marL="0" lvl="0" indent="0" algn="l" rtl="0">
              <a:spcBef>
                <a:spcPts val="1200"/>
              </a:spcBef>
              <a:spcAft>
                <a:spcPts val="0"/>
              </a:spcAft>
              <a:buNone/>
            </a:pPr>
            <a:r>
              <a:rPr lang="en" dirty="0"/>
              <a:t>Balloon Pop at:</a:t>
            </a:r>
            <a:br>
              <a:rPr lang="en" dirty="0"/>
            </a:br>
            <a:r>
              <a:rPr lang="en" dirty="0"/>
              <a:t>P = 14.44 mb</a:t>
            </a:r>
            <a:br>
              <a:rPr lang="en" dirty="0"/>
            </a:br>
            <a:r>
              <a:rPr lang="en" dirty="0"/>
              <a:t>t = 5454 sec</a:t>
            </a:r>
            <a:endParaRPr dirty="0"/>
          </a:p>
          <a:p>
            <a:pPr marL="0" lvl="0" indent="0" algn="l" rtl="0">
              <a:spcBef>
                <a:spcPts val="1200"/>
              </a:spcBef>
              <a:spcAft>
                <a:spcPts val="1200"/>
              </a:spcAft>
              <a:buNone/>
            </a:pPr>
            <a:r>
              <a:rPr lang="en" dirty="0"/>
              <a:t>Flight Length:</a:t>
            </a:r>
            <a:br>
              <a:rPr lang="en" dirty="0"/>
            </a:br>
            <a:r>
              <a:rPr lang="en" dirty="0"/>
              <a:t>t = 7449 sec </a:t>
            </a:r>
            <a:br>
              <a:rPr lang="en" dirty="0"/>
            </a:br>
            <a:r>
              <a:rPr lang="en" dirty="0"/>
              <a:t>or 124.15  mins</a:t>
            </a:r>
            <a:endParaRPr dirty="0"/>
          </a:p>
        </p:txBody>
      </p:sp>
      <p:pic>
        <p:nvPicPr>
          <p:cNvPr id="268" name="Google Shape;268;p22"/>
          <p:cNvPicPr preferRelativeResize="0"/>
          <p:nvPr/>
        </p:nvPicPr>
        <p:blipFill>
          <a:blip r:embed="rId3">
            <a:alphaModFix/>
          </a:blip>
          <a:stretch>
            <a:fillRect/>
          </a:stretch>
        </p:blipFill>
        <p:spPr>
          <a:xfrm>
            <a:off x="0" y="1408250"/>
            <a:ext cx="3541876" cy="1630226"/>
          </a:xfrm>
          <a:prstGeom prst="rect">
            <a:avLst/>
          </a:prstGeom>
          <a:noFill/>
          <a:ln>
            <a:noFill/>
          </a:ln>
        </p:spPr>
      </p:pic>
      <p:pic>
        <p:nvPicPr>
          <p:cNvPr id="269" name="Google Shape;269;p22"/>
          <p:cNvPicPr preferRelativeResize="0"/>
          <p:nvPr/>
        </p:nvPicPr>
        <p:blipFill>
          <a:blip r:embed="rId4">
            <a:alphaModFix/>
          </a:blip>
          <a:stretch>
            <a:fillRect/>
          </a:stretch>
        </p:blipFill>
        <p:spPr>
          <a:xfrm>
            <a:off x="3541875" y="3040500"/>
            <a:ext cx="3541874" cy="1649669"/>
          </a:xfrm>
          <a:prstGeom prst="rect">
            <a:avLst/>
          </a:prstGeom>
          <a:noFill/>
          <a:ln>
            <a:noFill/>
          </a:ln>
        </p:spPr>
      </p:pic>
      <p:pic>
        <p:nvPicPr>
          <p:cNvPr id="270" name="Google Shape;270;p22"/>
          <p:cNvPicPr preferRelativeResize="0"/>
          <p:nvPr/>
        </p:nvPicPr>
        <p:blipFill>
          <a:blip r:embed="rId5">
            <a:alphaModFix/>
          </a:blip>
          <a:stretch>
            <a:fillRect/>
          </a:stretch>
        </p:blipFill>
        <p:spPr>
          <a:xfrm>
            <a:off x="0" y="3038475"/>
            <a:ext cx="3541876" cy="1653719"/>
          </a:xfrm>
          <a:prstGeom prst="rect">
            <a:avLst/>
          </a:prstGeom>
          <a:noFill/>
          <a:ln>
            <a:noFill/>
          </a:ln>
        </p:spPr>
      </p:pic>
      <p:pic>
        <p:nvPicPr>
          <p:cNvPr id="272" name="Google Shape;272;p22"/>
          <p:cNvPicPr preferRelativeResize="0"/>
          <p:nvPr/>
        </p:nvPicPr>
        <p:blipFill>
          <a:blip r:embed="rId6">
            <a:alphaModFix/>
          </a:blip>
          <a:stretch>
            <a:fillRect/>
          </a:stretch>
        </p:blipFill>
        <p:spPr>
          <a:xfrm>
            <a:off x="3541875" y="1408250"/>
            <a:ext cx="3541876" cy="1630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3"/>
          <p:cNvSpPr txBox="1">
            <a:spLocks noGrp="1"/>
          </p:cNvSpPr>
          <p:nvPr>
            <p:ph type="title"/>
          </p:nvPr>
        </p:nvSpPr>
        <p:spPr>
          <a:xfrm>
            <a:off x="311700" y="2801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Spring Sensor Box Data</a:t>
            </a:r>
            <a:endParaRPr sz="3200" dirty="0"/>
          </a:p>
        </p:txBody>
      </p:sp>
      <p:sp>
        <p:nvSpPr>
          <p:cNvPr id="278" name="Google Shape;278;p23"/>
          <p:cNvSpPr txBox="1"/>
          <p:nvPr/>
        </p:nvSpPr>
        <p:spPr>
          <a:xfrm>
            <a:off x="6301091" y="872313"/>
            <a:ext cx="2442385" cy="39910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dirty="0">
                <a:latin typeface="Lato"/>
                <a:ea typeface="Lato"/>
                <a:cs typeface="Lato"/>
                <a:sym typeface="Lato"/>
              </a:rPr>
              <a:t>Tropopause at:</a:t>
            </a:r>
            <a:br>
              <a:rPr lang="en" sz="2100" dirty="0">
                <a:latin typeface="Lato"/>
                <a:ea typeface="Lato"/>
                <a:cs typeface="Lato"/>
                <a:sym typeface="Lato"/>
              </a:rPr>
            </a:br>
            <a:r>
              <a:rPr lang="en" sz="2100" dirty="0">
                <a:latin typeface="Lato"/>
                <a:ea typeface="Lato"/>
                <a:cs typeface="Lato"/>
                <a:sym typeface="Lato"/>
              </a:rPr>
              <a:t>P = 71 mb</a:t>
            </a:r>
            <a:br>
              <a:rPr lang="en" sz="2100" dirty="0">
                <a:latin typeface="Lato"/>
                <a:ea typeface="Lato"/>
                <a:cs typeface="Lato"/>
                <a:sym typeface="Lato"/>
              </a:rPr>
            </a:br>
            <a:r>
              <a:rPr lang="en" sz="2100" dirty="0">
                <a:latin typeface="Lato"/>
                <a:ea typeface="Lato"/>
                <a:cs typeface="Lato"/>
                <a:sym typeface="Lato"/>
              </a:rPr>
              <a:t>t = 2601 sec</a:t>
            </a:r>
            <a:endParaRPr sz="2100" dirty="0">
              <a:latin typeface="Lato"/>
              <a:ea typeface="Lato"/>
              <a:cs typeface="Lato"/>
              <a:sym typeface="Lato"/>
            </a:endParaRPr>
          </a:p>
          <a:p>
            <a:pPr marL="0" lvl="0" indent="0" algn="l" rtl="0">
              <a:lnSpc>
                <a:spcPct val="115000"/>
              </a:lnSpc>
              <a:spcBef>
                <a:spcPts val="1200"/>
              </a:spcBef>
              <a:spcAft>
                <a:spcPts val="0"/>
              </a:spcAft>
              <a:buNone/>
            </a:pPr>
            <a:r>
              <a:rPr lang="en" sz="2100" dirty="0">
                <a:latin typeface="Lato"/>
                <a:ea typeface="Lato"/>
                <a:cs typeface="Lato"/>
                <a:sym typeface="Lato"/>
              </a:rPr>
              <a:t>Balloon Pop at</a:t>
            </a:r>
            <a:br>
              <a:rPr lang="en" sz="2100" dirty="0">
                <a:latin typeface="Lato"/>
                <a:ea typeface="Lato"/>
                <a:cs typeface="Lato"/>
                <a:sym typeface="Lato"/>
              </a:rPr>
            </a:br>
            <a:r>
              <a:rPr lang="en" sz="2100" dirty="0">
                <a:latin typeface="Lato"/>
                <a:ea typeface="Lato"/>
                <a:cs typeface="Lato"/>
                <a:sym typeface="Lato"/>
              </a:rPr>
              <a:t>P = 15.71 mb</a:t>
            </a:r>
            <a:br>
              <a:rPr lang="en" sz="2100" dirty="0">
                <a:latin typeface="Lato"/>
                <a:ea typeface="Lato"/>
                <a:cs typeface="Lato"/>
                <a:sym typeface="Lato"/>
              </a:rPr>
            </a:br>
            <a:r>
              <a:rPr lang="en" sz="2100" dirty="0">
                <a:latin typeface="Lato"/>
                <a:ea typeface="Lato"/>
                <a:cs typeface="Lato"/>
                <a:sym typeface="Lato"/>
              </a:rPr>
              <a:t>t = 4266 sec</a:t>
            </a:r>
            <a:endParaRPr sz="2100" dirty="0">
              <a:latin typeface="Lato"/>
              <a:ea typeface="Lato"/>
              <a:cs typeface="Lato"/>
              <a:sym typeface="Lato"/>
            </a:endParaRPr>
          </a:p>
          <a:p>
            <a:pPr marL="0" lvl="0" indent="0" algn="l" rtl="0">
              <a:lnSpc>
                <a:spcPct val="115000"/>
              </a:lnSpc>
              <a:spcBef>
                <a:spcPts val="1200"/>
              </a:spcBef>
              <a:spcAft>
                <a:spcPts val="1200"/>
              </a:spcAft>
              <a:buNone/>
            </a:pPr>
            <a:r>
              <a:rPr lang="en" sz="2100" dirty="0">
                <a:latin typeface="Lato"/>
                <a:ea typeface="Lato"/>
                <a:cs typeface="Lato"/>
                <a:sym typeface="Lato"/>
              </a:rPr>
              <a:t>Flight Length:</a:t>
            </a:r>
            <a:br>
              <a:rPr lang="en" sz="2100" dirty="0">
                <a:latin typeface="Lato"/>
                <a:ea typeface="Lato"/>
                <a:cs typeface="Lato"/>
                <a:sym typeface="Lato"/>
              </a:rPr>
            </a:br>
            <a:r>
              <a:rPr lang="en" sz="2100" dirty="0">
                <a:latin typeface="Lato"/>
                <a:ea typeface="Lato"/>
                <a:cs typeface="Lato"/>
                <a:sym typeface="Lato"/>
              </a:rPr>
              <a:t>t = 5859 sec </a:t>
            </a:r>
            <a:br>
              <a:rPr lang="en" sz="2100" dirty="0">
                <a:latin typeface="Lato"/>
                <a:ea typeface="Lato"/>
                <a:cs typeface="Lato"/>
                <a:sym typeface="Lato"/>
              </a:rPr>
            </a:br>
            <a:r>
              <a:rPr lang="en" sz="2100" dirty="0">
                <a:latin typeface="Lato"/>
                <a:ea typeface="Lato"/>
                <a:cs typeface="Lato"/>
                <a:sym typeface="Lato"/>
              </a:rPr>
              <a:t>or 97.65 mins</a:t>
            </a:r>
            <a:endParaRPr sz="2100" dirty="0"/>
          </a:p>
        </p:txBody>
      </p:sp>
      <p:pic>
        <p:nvPicPr>
          <p:cNvPr id="279" name="Google Shape;279;p23"/>
          <p:cNvPicPr preferRelativeResize="0"/>
          <p:nvPr/>
        </p:nvPicPr>
        <p:blipFill>
          <a:blip r:embed="rId3">
            <a:alphaModFix/>
          </a:blip>
          <a:stretch>
            <a:fillRect/>
          </a:stretch>
        </p:blipFill>
        <p:spPr>
          <a:xfrm>
            <a:off x="311700" y="3682724"/>
            <a:ext cx="2863501" cy="1355950"/>
          </a:xfrm>
          <a:prstGeom prst="rect">
            <a:avLst/>
          </a:prstGeom>
          <a:noFill/>
          <a:ln>
            <a:noFill/>
          </a:ln>
        </p:spPr>
      </p:pic>
      <p:pic>
        <p:nvPicPr>
          <p:cNvPr id="280" name="Google Shape;280;p23"/>
          <p:cNvPicPr preferRelativeResize="0"/>
          <p:nvPr/>
        </p:nvPicPr>
        <p:blipFill>
          <a:blip r:embed="rId4">
            <a:alphaModFix/>
          </a:blip>
          <a:stretch>
            <a:fillRect/>
          </a:stretch>
        </p:blipFill>
        <p:spPr>
          <a:xfrm>
            <a:off x="3140250" y="3683518"/>
            <a:ext cx="2863500" cy="1354357"/>
          </a:xfrm>
          <a:prstGeom prst="rect">
            <a:avLst/>
          </a:prstGeom>
          <a:noFill/>
          <a:ln>
            <a:noFill/>
          </a:ln>
        </p:spPr>
      </p:pic>
      <p:pic>
        <p:nvPicPr>
          <p:cNvPr id="281" name="Google Shape;281;p23"/>
          <p:cNvPicPr preferRelativeResize="0"/>
          <p:nvPr/>
        </p:nvPicPr>
        <p:blipFill>
          <a:blip r:embed="rId5">
            <a:alphaModFix/>
          </a:blip>
          <a:stretch>
            <a:fillRect/>
          </a:stretch>
        </p:blipFill>
        <p:spPr>
          <a:xfrm>
            <a:off x="311700" y="983998"/>
            <a:ext cx="5692052" cy="26987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Payload Stabilization Data</a:t>
            </a:r>
            <a:endParaRPr sz="3200" dirty="0"/>
          </a:p>
        </p:txBody>
      </p:sp>
      <p:sp>
        <p:nvSpPr>
          <p:cNvPr id="287" name="Google Shape;287;p24"/>
          <p:cNvSpPr txBox="1">
            <a:spLocks noGrp="1"/>
          </p:cNvSpPr>
          <p:nvPr>
            <p:ph type="body" idx="1"/>
          </p:nvPr>
        </p:nvSpPr>
        <p:spPr>
          <a:xfrm>
            <a:off x="368500" y="1446200"/>
            <a:ext cx="8520600" cy="983424"/>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Balancing wheel malfunctioned</a:t>
            </a:r>
            <a:endParaRPr dirty="0"/>
          </a:p>
          <a:p>
            <a:pPr marL="457200" lvl="0" indent="-342900" algn="l" rtl="0">
              <a:spcBef>
                <a:spcPts val="0"/>
              </a:spcBef>
              <a:spcAft>
                <a:spcPts val="0"/>
              </a:spcAft>
              <a:buSzPts val="1800"/>
              <a:buChar char="●"/>
            </a:pPr>
            <a:r>
              <a:rPr lang="en" dirty="0"/>
              <a:t>Geiger Counter pulses was not captured</a:t>
            </a:r>
          </a:p>
          <a:p>
            <a:pPr marL="457200" lvl="0" indent="-342900" algn="l" rtl="0">
              <a:spcBef>
                <a:spcPts val="0"/>
              </a:spcBef>
              <a:spcAft>
                <a:spcPts val="0"/>
              </a:spcAft>
              <a:buSzPts val="1800"/>
              <a:buChar char="●"/>
            </a:pPr>
            <a:r>
              <a:rPr lang="en" dirty="0"/>
              <a:t>Cameras lasted for half the flight</a:t>
            </a:r>
            <a:endParaRPr dirty="0"/>
          </a:p>
        </p:txBody>
      </p:sp>
      <p:pic>
        <p:nvPicPr>
          <p:cNvPr id="288" name="Google Shape;288;p24"/>
          <p:cNvPicPr preferRelativeResize="0"/>
          <p:nvPr/>
        </p:nvPicPr>
        <p:blipFill>
          <a:blip r:embed="rId3">
            <a:alphaModFix/>
          </a:blip>
          <a:stretch>
            <a:fillRect/>
          </a:stretch>
        </p:blipFill>
        <p:spPr>
          <a:xfrm rot="10800000">
            <a:off x="602961" y="2571749"/>
            <a:ext cx="3812732" cy="2192051"/>
          </a:xfrm>
          <a:prstGeom prst="rect">
            <a:avLst/>
          </a:prstGeom>
          <a:noFill/>
          <a:ln>
            <a:noFill/>
          </a:ln>
        </p:spPr>
      </p:pic>
      <p:pic>
        <p:nvPicPr>
          <p:cNvPr id="289" name="Google Shape;289;p24"/>
          <p:cNvPicPr preferRelativeResize="0"/>
          <p:nvPr/>
        </p:nvPicPr>
        <p:blipFill>
          <a:blip r:embed="rId4">
            <a:alphaModFix/>
          </a:blip>
          <a:stretch>
            <a:fillRect/>
          </a:stretch>
        </p:blipFill>
        <p:spPr>
          <a:xfrm>
            <a:off x="4728308" y="2571750"/>
            <a:ext cx="3938413" cy="2199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5"/>
          <p:cNvSpPr txBox="1">
            <a:spLocks noGrp="1"/>
          </p:cNvSpPr>
          <p:nvPr>
            <p:ph type="title"/>
          </p:nvPr>
        </p:nvSpPr>
        <p:spPr>
          <a:xfrm>
            <a:off x="311700" y="372700"/>
            <a:ext cx="8520600" cy="104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t>Fall semester Problems and Solutions</a:t>
            </a:r>
            <a:endParaRPr sz="3200" dirty="0"/>
          </a:p>
        </p:txBody>
      </p:sp>
      <p:sp>
        <p:nvSpPr>
          <p:cNvPr id="295" name="Google Shape;295;p25"/>
          <p:cNvSpPr txBox="1">
            <a:spLocks noGrp="1"/>
          </p:cNvSpPr>
          <p:nvPr>
            <p:ph type="body" idx="1"/>
          </p:nvPr>
        </p:nvSpPr>
        <p:spPr>
          <a:xfrm>
            <a:off x="311301" y="1012930"/>
            <a:ext cx="4260700" cy="413057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t>Problems: </a:t>
            </a:r>
            <a:endParaRPr dirty="0"/>
          </a:p>
          <a:p>
            <a:pPr marL="457200" lvl="0" indent="-342900" algn="l" rtl="0">
              <a:lnSpc>
                <a:spcPct val="150000"/>
              </a:lnSpc>
              <a:spcBef>
                <a:spcPts val="1200"/>
              </a:spcBef>
              <a:spcAft>
                <a:spcPts val="0"/>
              </a:spcAft>
              <a:buSzPts val="1800"/>
              <a:buChar char="●"/>
            </a:pPr>
            <a:r>
              <a:rPr lang="en" dirty="0"/>
              <a:t>VOC &amp; CO2 data invalidated</a:t>
            </a:r>
            <a:endParaRPr dirty="0"/>
          </a:p>
          <a:p>
            <a:pPr marL="457200" lvl="0" indent="-342900" algn="l" rtl="0">
              <a:lnSpc>
                <a:spcPct val="150000"/>
              </a:lnSpc>
              <a:spcBef>
                <a:spcPts val="0"/>
              </a:spcBef>
              <a:spcAft>
                <a:spcPts val="0"/>
              </a:spcAft>
              <a:buSzPts val="1800"/>
              <a:buChar char="●"/>
            </a:pPr>
            <a:r>
              <a:rPr lang="en" dirty="0"/>
              <a:t>Insensitive sensors</a:t>
            </a:r>
            <a:endParaRPr dirty="0"/>
          </a:p>
          <a:p>
            <a:pPr marL="457200" lvl="0" indent="-342900" algn="l" rtl="0">
              <a:lnSpc>
                <a:spcPct val="150000"/>
              </a:lnSpc>
              <a:spcBef>
                <a:spcPts val="0"/>
              </a:spcBef>
              <a:spcAft>
                <a:spcPts val="0"/>
              </a:spcAft>
              <a:buSzPts val="1800"/>
              <a:buChar char="●"/>
            </a:pPr>
            <a:r>
              <a:rPr lang="en" dirty="0"/>
              <a:t>Camera at the wrong angle</a:t>
            </a:r>
            <a:endParaRPr dirty="0"/>
          </a:p>
          <a:p>
            <a:pPr marL="457200" lvl="0" indent="-342900" algn="l" rtl="0">
              <a:lnSpc>
                <a:spcPct val="150000"/>
              </a:lnSpc>
              <a:spcBef>
                <a:spcPts val="0"/>
              </a:spcBef>
              <a:spcAft>
                <a:spcPts val="0"/>
              </a:spcAft>
              <a:buSzPts val="1800"/>
              <a:buChar char="●"/>
            </a:pPr>
            <a:r>
              <a:rPr lang="en" dirty="0"/>
              <a:t>No ground plane on PCB</a:t>
            </a:r>
            <a:endParaRPr dirty="0"/>
          </a:p>
          <a:p>
            <a:pPr marL="457200" lvl="0" indent="-342900" algn="l" rtl="0">
              <a:lnSpc>
                <a:spcPct val="150000"/>
              </a:lnSpc>
              <a:spcBef>
                <a:spcPts val="0"/>
              </a:spcBef>
              <a:spcAft>
                <a:spcPts val="0"/>
              </a:spcAft>
              <a:buSzPts val="1800"/>
              <a:buChar char="●"/>
            </a:pPr>
            <a:r>
              <a:rPr lang="en" dirty="0"/>
              <a:t>Two batteries, too much weight</a:t>
            </a:r>
            <a:endParaRPr dirty="0"/>
          </a:p>
          <a:p>
            <a:pPr marL="457200" lvl="0" indent="-342900" algn="l" rtl="0">
              <a:lnSpc>
                <a:spcPct val="150000"/>
              </a:lnSpc>
              <a:spcBef>
                <a:spcPts val="0"/>
              </a:spcBef>
              <a:spcAft>
                <a:spcPts val="0"/>
              </a:spcAft>
              <a:buSzPts val="1800"/>
              <a:buChar char="●"/>
            </a:pPr>
            <a:r>
              <a:rPr lang="en" dirty="0"/>
              <a:t>Long start up procedures</a:t>
            </a:r>
            <a:endParaRPr dirty="0"/>
          </a:p>
        </p:txBody>
      </p:sp>
      <p:sp>
        <p:nvSpPr>
          <p:cNvPr id="296" name="Google Shape;296;p25"/>
          <p:cNvSpPr txBox="1">
            <a:spLocks noGrp="1"/>
          </p:cNvSpPr>
          <p:nvPr>
            <p:ph type="body" idx="4294967295"/>
          </p:nvPr>
        </p:nvSpPr>
        <p:spPr>
          <a:xfrm>
            <a:off x="4330176" y="1012930"/>
            <a:ext cx="4980079" cy="4229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t>Solutions:</a:t>
            </a:r>
            <a:endParaRPr dirty="0"/>
          </a:p>
          <a:p>
            <a:pPr marL="457200" lvl="0" indent="-342900" algn="l" rtl="0">
              <a:lnSpc>
                <a:spcPct val="150000"/>
              </a:lnSpc>
              <a:spcBef>
                <a:spcPts val="1200"/>
              </a:spcBef>
              <a:spcAft>
                <a:spcPts val="0"/>
              </a:spcAft>
              <a:buSzPts val="1800"/>
              <a:buChar char="●"/>
            </a:pPr>
            <a:r>
              <a:rPr lang="en" dirty="0"/>
              <a:t>New VOC sensor</a:t>
            </a:r>
            <a:endParaRPr lang="en-US" dirty="0"/>
          </a:p>
          <a:p>
            <a:pPr marL="457200" lvl="0" indent="-342900" algn="l" rtl="0">
              <a:lnSpc>
                <a:spcPct val="150000"/>
              </a:lnSpc>
              <a:spcBef>
                <a:spcPts val="0"/>
              </a:spcBef>
              <a:spcAft>
                <a:spcPts val="0"/>
              </a:spcAft>
              <a:buSzPts val="1800"/>
              <a:buChar char="●"/>
            </a:pPr>
            <a:r>
              <a:rPr lang="en-US" dirty="0"/>
              <a:t>New placement of TMP sensor</a:t>
            </a:r>
          </a:p>
          <a:p>
            <a:pPr marL="457200" lvl="0" indent="-342900" algn="l" rtl="0">
              <a:lnSpc>
                <a:spcPct val="150000"/>
              </a:lnSpc>
              <a:spcBef>
                <a:spcPts val="0"/>
              </a:spcBef>
              <a:spcAft>
                <a:spcPts val="0"/>
              </a:spcAft>
              <a:buSzPts val="1800"/>
              <a:buChar char="●"/>
            </a:pPr>
            <a:r>
              <a:rPr lang="en-US" dirty="0"/>
              <a:t>Utilize more sensitive humidity sensor</a:t>
            </a:r>
          </a:p>
          <a:p>
            <a:pPr marL="457200" lvl="0" indent="-342900" algn="l" rtl="0">
              <a:lnSpc>
                <a:spcPct val="150000"/>
              </a:lnSpc>
              <a:spcBef>
                <a:spcPts val="0"/>
              </a:spcBef>
              <a:spcAft>
                <a:spcPts val="0"/>
              </a:spcAft>
              <a:buSzPts val="1800"/>
              <a:buChar char="●"/>
            </a:pPr>
            <a:r>
              <a:rPr lang="en" dirty="0"/>
              <a:t>Redesigned Camera Housing</a:t>
            </a:r>
            <a:endParaRPr dirty="0"/>
          </a:p>
          <a:p>
            <a:pPr marL="457200" lvl="0" indent="-342900" algn="l" rtl="0">
              <a:lnSpc>
                <a:spcPct val="150000"/>
              </a:lnSpc>
              <a:spcBef>
                <a:spcPts val="0"/>
              </a:spcBef>
              <a:spcAft>
                <a:spcPts val="0"/>
              </a:spcAft>
              <a:buSzPts val="1800"/>
              <a:buChar char="●"/>
            </a:pPr>
            <a:r>
              <a:rPr lang="en" dirty="0"/>
              <a:t>New PCB with ground Plane</a:t>
            </a:r>
            <a:endParaRPr dirty="0"/>
          </a:p>
          <a:p>
            <a:pPr marL="457200" lvl="0" indent="-342900" algn="l" rtl="0">
              <a:lnSpc>
                <a:spcPct val="150000"/>
              </a:lnSpc>
              <a:spcBef>
                <a:spcPts val="0"/>
              </a:spcBef>
              <a:spcAft>
                <a:spcPts val="0"/>
              </a:spcAft>
              <a:buSzPts val="1800"/>
              <a:buChar char="●"/>
            </a:pPr>
            <a:r>
              <a:rPr lang="en" dirty="0"/>
              <a:t>Single Battery with higher voltage</a:t>
            </a:r>
            <a:endParaRPr dirty="0"/>
          </a:p>
          <a:p>
            <a:pPr marL="457200" lvl="0" indent="-342900" algn="l" rtl="0">
              <a:lnSpc>
                <a:spcPct val="150000"/>
              </a:lnSpc>
              <a:spcBef>
                <a:spcPts val="0"/>
              </a:spcBef>
              <a:spcAft>
                <a:spcPts val="0"/>
              </a:spcAft>
              <a:buSzPts val="1800"/>
              <a:buChar char="●"/>
            </a:pPr>
            <a:r>
              <a:rPr lang="en" dirty="0"/>
              <a:t>External switch</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Spring Semester Problems &amp; Solutions </a:t>
            </a:r>
            <a:endParaRPr sz="3200" dirty="0"/>
          </a:p>
        </p:txBody>
      </p:sp>
      <p:sp>
        <p:nvSpPr>
          <p:cNvPr id="302" name="Google Shape;302;p26"/>
          <p:cNvSpPr txBox="1">
            <a:spLocks noGrp="1"/>
          </p:cNvSpPr>
          <p:nvPr>
            <p:ph type="body" idx="1"/>
          </p:nvPr>
        </p:nvSpPr>
        <p:spPr>
          <a:xfrm>
            <a:off x="221015" y="927589"/>
            <a:ext cx="4257675" cy="4025060"/>
          </a:xfrm>
          <a:prstGeom prst="rect">
            <a:avLst/>
          </a:prstGeom>
        </p:spPr>
        <p:txBody>
          <a:bodyPr spcFirstLastPara="1" wrap="square" lIns="91425" tIns="91425" rIns="91425" bIns="91425" anchor="t" anchorCtr="0">
            <a:normAutofit fontScale="25000" lnSpcReduction="20000"/>
          </a:bodyPr>
          <a:lstStyle/>
          <a:p>
            <a:pPr marL="0" lvl="0" indent="0" algn="l" rtl="0">
              <a:lnSpc>
                <a:spcPct val="170000"/>
              </a:lnSpc>
              <a:spcBef>
                <a:spcPts val="0"/>
              </a:spcBef>
              <a:spcAft>
                <a:spcPts val="0"/>
              </a:spcAft>
              <a:buNone/>
            </a:pPr>
            <a:r>
              <a:rPr lang="en" sz="8400" dirty="0"/>
              <a:t>Problems:</a:t>
            </a:r>
            <a:endParaRPr sz="8400" dirty="0"/>
          </a:p>
          <a:p>
            <a:pPr marL="457200" lvl="0" indent="-342900" algn="l" rtl="0">
              <a:lnSpc>
                <a:spcPct val="170000"/>
              </a:lnSpc>
              <a:spcBef>
                <a:spcPts val="1200"/>
              </a:spcBef>
              <a:spcAft>
                <a:spcPts val="0"/>
              </a:spcAft>
              <a:buSzPts val="1800"/>
              <a:buChar char="●"/>
            </a:pPr>
            <a:r>
              <a:rPr lang="en" sz="8400" dirty="0"/>
              <a:t>Payload Stabilization didn’t account for acceleration</a:t>
            </a:r>
            <a:endParaRPr sz="8400" dirty="0"/>
          </a:p>
          <a:p>
            <a:pPr marL="457200" lvl="0" indent="-342900" algn="l" rtl="0">
              <a:lnSpc>
                <a:spcPct val="170000"/>
              </a:lnSpc>
              <a:spcBef>
                <a:spcPts val="0"/>
              </a:spcBef>
              <a:spcAft>
                <a:spcPts val="0"/>
              </a:spcAft>
              <a:buSzPts val="1800"/>
              <a:buChar char="●"/>
            </a:pPr>
            <a:r>
              <a:rPr lang="en" sz="8400" dirty="0"/>
              <a:t>Overloaded Arduino I2C bus</a:t>
            </a:r>
            <a:endParaRPr sz="8400" dirty="0"/>
          </a:p>
          <a:p>
            <a:pPr marL="457200" lvl="0" indent="-342900" algn="l" rtl="0">
              <a:lnSpc>
                <a:spcPct val="170000"/>
              </a:lnSpc>
              <a:spcBef>
                <a:spcPts val="0"/>
              </a:spcBef>
              <a:spcAft>
                <a:spcPts val="0"/>
              </a:spcAft>
              <a:buSzPts val="1800"/>
              <a:buChar char="●"/>
            </a:pPr>
            <a:r>
              <a:rPr lang="en" sz="8400" dirty="0"/>
              <a:t>SD Card Module was sensitive to position, not initializing</a:t>
            </a:r>
            <a:endParaRPr sz="8400" dirty="0"/>
          </a:p>
          <a:p>
            <a:pPr marL="457200" lvl="0" indent="-342900" algn="l" rtl="0">
              <a:lnSpc>
                <a:spcPct val="170000"/>
              </a:lnSpc>
              <a:spcBef>
                <a:spcPts val="0"/>
              </a:spcBef>
              <a:spcAft>
                <a:spcPts val="0"/>
              </a:spcAft>
              <a:buSzPts val="1800"/>
              <a:buChar char="●"/>
            </a:pPr>
            <a:r>
              <a:rPr lang="en" sz="8400" dirty="0"/>
              <a:t>GPS broke during testing</a:t>
            </a:r>
            <a:endParaRPr sz="8400" dirty="0"/>
          </a:p>
          <a:p>
            <a:pPr marL="457200" lvl="0" indent="-342900" algn="l" rtl="0">
              <a:lnSpc>
                <a:spcPct val="170000"/>
              </a:lnSpc>
              <a:spcBef>
                <a:spcPts val="0"/>
              </a:spcBef>
              <a:spcAft>
                <a:spcPts val="0"/>
              </a:spcAft>
              <a:buSzPts val="1800"/>
              <a:buChar char="●"/>
            </a:pPr>
            <a:r>
              <a:rPr lang="en" sz="8400" dirty="0"/>
              <a:t>3D printed Motor Shaft broke</a:t>
            </a:r>
            <a:endParaRPr sz="8400" dirty="0"/>
          </a:p>
        </p:txBody>
      </p:sp>
      <p:sp>
        <p:nvSpPr>
          <p:cNvPr id="303" name="Google Shape;303;p26"/>
          <p:cNvSpPr txBox="1">
            <a:spLocks noGrp="1"/>
          </p:cNvSpPr>
          <p:nvPr>
            <p:ph type="body" idx="4294967295"/>
          </p:nvPr>
        </p:nvSpPr>
        <p:spPr>
          <a:xfrm>
            <a:off x="4368182" y="925987"/>
            <a:ext cx="4574626" cy="3844788"/>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t>Solutions:</a:t>
            </a:r>
            <a:endParaRPr dirty="0"/>
          </a:p>
          <a:p>
            <a:pPr marL="457200" lvl="0" indent="-342900" algn="l" rtl="0">
              <a:lnSpc>
                <a:spcPct val="150000"/>
              </a:lnSpc>
              <a:spcBef>
                <a:spcPts val="1200"/>
              </a:spcBef>
              <a:spcAft>
                <a:spcPts val="0"/>
              </a:spcAft>
              <a:buSzPts val="1800"/>
              <a:buChar char="●"/>
            </a:pPr>
            <a:r>
              <a:rPr lang="en" dirty="0"/>
              <a:t>Implement PID (proportional, integral, derivative) control</a:t>
            </a:r>
            <a:endParaRPr dirty="0"/>
          </a:p>
          <a:p>
            <a:pPr marL="457200" lvl="0" indent="-342900" algn="l" rtl="0">
              <a:lnSpc>
                <a:spcPct val="150000"/>
              </a:lnSpc>
              <a:spcBef>
                <a:spcPts val="0"/>
              </a:spcBef>
              <a:spcAft>
                <a:spcPts val="0"/>
              </a:spcAft>
              <a:buSzPts val="1800"/>
              <a:buChar char="●"/>
            </a:pPr>
            <a:r>
              <a:rPr lang="en" dirty="0"/>
              <a:t>Use I2C Multiplexer</a:t>
            </a:r>
            <a:endParaRPr dirty="0"/>
          </a:p>
          <a:p>
            <a:pPr marL="457200" lvl="0" indent="-342900" algn="l" rtl="0">
              <a:lnSpc>
                <a:spcPct val="150000"/>
              </a:lnSpc>
              <a:spcBef>
                <a:spcPts val="0"/>
              </a:spcBef>
              <a:spcAft>
                <a:spcPts val="0"/>
              </a:spcAft>
              <a:buSzPts val="1800"/>
              <a:buChar char="●"/>
            </a:pPr>
            <a:r>
              <a:rPr lang="en" dirty="0"/>
              <a:t>Use EEPROM to save data</a:t>
            </a:r>
            <a:endParaRPr dirty="0"/>
          </a:p>
          <a:p>
            <a:pPr marL="457200" lvl="0" indent="-342900" algn="l" rtl="0">
              <a:lnSpc>
                <a:spcPct val="150000"/>
              </a:lnSpc>
              <a:spcBef>
                <a:spcPts val="0"/>
              </a:spcBef>
              <a:spcAft>
                <a:spcPts val="0"/>
              </a:spcAft>
              <a:buSzPts val="1800"/>
              <a:buChar char="●"/>
            </a:pPr>
            <a:r>
              <a:rPr lang="en" dirty="0"/>
              <a:t>Ensure grounding before using sensors</a:t>
            </a:r>
            <a:endParaRPr dirty="0"/>
          </a:p>
          <a:p>
            <a:pPr marL="457200" lvl="0" indent="-342900" algn="l" rtl="0">
              <a:lnSpc>
                <a:spcPct val="150000"/>
              </a:lnSpc>
              <a:spcBef>
                <a:spcPts val="0"/>
              </a:spcBef>
              <a:spcAft>
                <a:spcPts val="0"/>
              </a:spcAft>
              <a:buSzPts val="1800"/>
              <a:buChar char="●"/>
            </a:pPr>
            <a:r>
              <a:rPr lang="en" dirty="0"/>
              <a:t>Use a metal Motor Shaft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 name="Rectangle 2">
            <a:extLst>
              <a:ext uri="{FF2B5EF4-FFF2-40B4-BE49-F238E27FC236}">
                <a16:creationId xmlns:a16="http://schemas.microsoft.com/office/drawing/2014/main" id="{540C410D-F98B-445F-99E6-E165E6768F29}"/>
              </a:ext>
            </a:extLst>
          </p:cNvPr>
          <p:cNvSpPr/>
          <p:nvPr/>
        </p:nvSpPr>
        <p:spPr>
          <a:xfrm>
            <a:off x="7871836" y="3302420"/>
            <a:ext cx="1113238" cy="15643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Google Shape;308;p27"/>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Acknowledgments</a:t>
            </a:r>
            <a:endParaRPr/>
          </a:p>
        </p:txBody>
      </p:sp>
      <p:sp>
        <p:nvSpPr>
          <p:cNvPr id="309" name="Google Shape;309;p27"/>
          <p:cNvSpPr txBox="1">
            <a:spLocks noGrp="1"/>
          </p:cNvSpPr>
          <p:nvPr>
            <p:ph type="body" idx="1"/>
          </p:nvPr>
        </p:nvSpPr>
        <p:spPr>
          <a:xfrm>
            <a:off x="0" y="1017725"/>
            <a:ext cx="5774311" cy="335016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latin typeface="Nunito"/>
                <a:ea typeface="Nunito"/>
                <a:cs typeface="Nunito"/>
                <a:sym typeface="Nunito"/>
              </a:rPr>
              <a:t>Interplanetary Initiative </a:t>
            </a:r>
            <a:r>
              <a:rPr lang="en-US" sz="2000" dirty="0">
                <a:solidFill>
                  <a:schemeClr val="tx1"/>
                </a:solidFill>
                <a:latin typeface="Nunito"/>
                <a:ea typeface="Nunito"/>
                <a:cs typeface="Nunito"/>
                <a:sym typeface="Nunito"/>
              </a:rPr>
              <a:t>Lab</a:t>
            </a:r>
            <a:endParaRPr sz="2000" dirty="0">
              <a:solidFill>
                <a:schemeClr val="tx1"/>
              </a:solidFill>
              <a:latin typeface="Nunito"/>
              <a:ea typeface="Nunito"/>
              <a:cs typeface="Nunito"/>
              <a:sym typeface="Nunito"/>
            </a:endParaRPr>
          </a:p>
          <a:p>
            <a:pPr marL="0" lvl="0" indent="0" algn="l" rtl="0">
              <a:spcBef>
                <a:spcPts val="1200"/>
              </a:spcBef>
              <a:spcAft>
                <a:spcPts val="0"/>
              </a:spcAft>
              <a:buNone/>
            </a:pPr>
            <a:r>
              <a:rPr lang="en" sz="2000" dirty="0">
                <a:solidFill>
                  <a:schemeClr val="tx1"/>
                </a:solidFill>
                <a:latin typeface="Nunito"/>
                <a:ea typeface="Nunito"/>
                <a:cs typeface="Nunito"/>
                <a:sym typeface="Nunito"/>
              </a:rPr>
              <a:t>Dr. Thomas Sharp</a:t>
            </a:r>
            <a:endParaRPr sz="2000" dirty="0">
              <a:solidFill>
                <a:schemeClr val="tx1"/>
              </a:solidFill>
              <a:latin typeface="Nunito"/>
              <a:ea typeface="Nunito"/>
              <a:cs typeface="Nunito"/>
              <a:sym typeface="Nunito"/>
            </a:endParaRPr>
          </a:p>
          <a:p>
            <a:pPr marL="0" lvl="0" indent="0" algn="l" rtl="0">
              <a:spcBef>
                <a:spcPts val="1200"/>
              </a:spcBef>
              <a:spcAft>
                <a:spcPts val="0"/>
              </a:spcAft>
              <a:buNone/>
            </a:pPr>
            <a:r>
              <a:rPr lang="en" sz="2000" dirty="0">
                <a:solidFill>
                  <a:schemeClr val="tx1"/>
                </a:solidFill>
                <a:latin typeface="Nunito"/>
                <a:ea typeface="Nunito"/>
                <a:cs typeface="Nunito"/>
                <a:sym typeface="Nunito"/>
              </a:rPr>
              <a:t>Desiree Crawl </a:t>
            </a:r>
            <a:endParaRPr sz="2000" dirty="0">
              <a:solidFill>
                <a:schemeClr val="tx1"/>
              </a:solidFill>
              <a:latin typeface="Nunito"/>
              <a:ea typeface="Nunito"/>
              <a:cs typeface="Nunito"/>
              <a:sym typeface="Nunito"/>
            </a:endParaRPr>
          </a:p>
          <a:p>
            <a:pPr marL="0" lvl="0" indent="0" algn="l" rtl="0">
              <a:spcBef>
                <a:spcPts val="1200"/>
              </a:spcBef>
              <a:spcAft>
                <a:spcPts val="0"/>
              </a:spcAft>
              <a:buNone/>
            </a:pPr>
            <a:r>
              <a:rPr lang="en" sz="2000" dirty="0">
                <a:solidFill>
                  <a:schemeClr val="tx1"/>
                </a:solidFill>
                <a:latin typeface="Nunito"/>
                <a:ea typeface="Nunito"/>
                <a:cs typeface="Nunito"/>
                <a:sym typeface="Nunito"/>
              </a:rPr>
              <a:t>Professor Wayne Smith</a:t>
            </a:r>
            <a:endParaRPr sz="2000" dirty="0">
              <a:solidFill>
                <a:schemeClr val="tx1"/>
              </a:solidFill>
              <a:latin typeface="Nunito"/>
              <a:ea typeface="Nunito"/>
              <a:cs typeface="Nunito"/>
              <a:sym typeface="Nunito"/>
            </a:endParaRPr>
          </a:p>
          <a:p>
            <a:pPr marL="0" lvl="0" indent="0" algn="l" rtl="0">
              <a:spcBef>
                <a:spcPts val="1200"/>
              </a:spcBef>
              <a:spcAft>
                <a:spcPts val="0"/>
              </a:spcAft>
              <a:buNone/>
            </a:pPr>
            <a:r>
              <a:rPr lang="en" sz="2000" dirty="0">
                <a:solidFill>
                  <a:schemeClr val="tx1"/>
                </a:solidFill>
                <a:latin typeface="Nunito"/>
                <a:ea typeface="Nunito"/>
                <a:cs typeface="Nunito"/>
                <a:sym typeface="Nunito"/>
              </a:rPr>
              <a:t>Rick Sparber</a:t>
            </a:r>
            <a:endParaRPr sz="2000" dirty="0">
              <a:solidFill>
                <a:schemeClr val="tx1"/>
              </a:solidFill>
              <a:latin typeface="Nunito"/>
              <a:ea typeface="Nunito"/>
              <a:cs typeface="Nunito"/>
              <a:sym typeface="Nunito"/>
            </a:endParaRPr>
          </a:p>
          <a:p>
            <a:pPr marL="0" lvl="0" indent="0" algn="l" rtl="0">
              <a:spcBef>
                <a:spcPts val="1200"/>
              </a:spcBef>
              <a:spcAft>
                <a:spcPts val="0"/>
              </a:spcAft>
              <a:buNone/>
            </a:pPr>
            <a:r>
              <a:rPr lang="en" sz="2000" dirty="0">
                <a:solidFill>
                  <a:schemeClr val="tx1"/>
                </a:solidFill>
                <a:latin typeface="Nunito"/>
                <a:ea typeface="Nunito"/>
                <a:cs typeface="Nunito"/>
                <a:sym typeface="Nunito"/>
              </a:rPr>
              <a:t>Dr. Tim Frank</a:t>
            </a:r>
            <a:endParaRPr sz="2000" dirty="0">
              <a:solidFill>
                <a:schemeClr val="tx1"/>
              </a:solidFill>
              <a:latin typeface="Nunito"/>
              <a:ea typeface="Nunito"/>
              <a:cs typeface="Nunito"/>
              <a:sym typeface="Nunito"/>
            </a:endParaRPr>
          </a:p>
          <a:p>
            <a:pPr marL="0" lvl="0" indent="0" algn="l" rtl="0">
              <a:spcBef>
                <a:spcPts val="1200"/>
              </a:spcBef>
              <a:spcAft>
                <a:spcPts val="0"/>
              </a:spcAft>
              <a:buNone/>
            </a:pPr>
            <a:r>
              <a:rPr lang="en" sz="2000" dirty="0">
                <a:solidFill>
                  <a:schemeClr val="tx1"/>
                </a:solidFill>
                <a:latin typeface="Nunito"/>
                <a:ea typeface="Nunito"/>
                <a:cs typeface="Nunito"/>
                <a:sym typeface="Nunito"/>
              </a:rPr>
              <a:t>Arizona Near Space Research</a:t>
            </a:r>
            <a:endParaRPr sz="2000" dirty="0">
              <a:solidFill>
                <a:schemeClr val="tx1"/>
              </a:solidFill>
              <a:latin typeface="Nunito"/>
              <a:ea typeface="Nunito"/>
              <a:cs typeface="Nunito"/>
              <a:sym typeface="Nunito"/>
            </a:endParaRPr>
          </a:p>
          <a:p>
            <a:pPr marL="0" lvl="0" indent="0" algn="l" rtl="0">
              <a:spcBef>
                <a:spcPts val="1200"/>
              </a:spcBef>
              <a:spcAft>
                <a:spcPts val="1200"/>
              </a:spcAft>
              <a:buNone/>
            </a:pPr>
            <a:r>
              <a:rPr lang="en" sz="2000" dirty="0">
                <a:solidFill>
                  <a:schemeClr val="tx1"/>
                </a:solidFill>
                <a:latin typeface="Nunito"/>
                <a:ea typeface="Nunito"/>
                <a:cs typeface="Nunito"/>
                <a:sym typeface="Nunito"/>
              </a:rPr>
              <a:t>Dr. Anoop Singh Grewal</a:t>
            </a:r>
            <a:endParaRPr sz="2000" dirty="0">
              <a:solidFill>
                <a:schemeClr val="tx1"/>
              </a:solidFill>
            </a:endParaRPr>
          </a:p>
        </p:txBody>
      </p:sp>
      <p:sp>
        <p:nvSpPr>
          <p:cNvPr id="310" name="Google Shape;310;p27"/>
          <p:cNvSpPr txBox="1"/>
          <p:nvPr/>
        </p:nvSpPr>
        <p:spPr>
          <a:xfrm>
            <a:off x="3951211" y="967856"/>
            <a:ext cx="42696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For more information visit our website: </a:t>
            </a:r>
            <a:r>
              <a:rPr lang="en" u="sng" dirty="0">
                <a:solidFill>
                  <a:schemeClr val="tx2"/>
                </a:solidFill>
                <a:latin typeface="Nunito"/>
                <a:ea typeface="Nunito"/>
                <a:cs typeface="Nunito"/>
                <a:sym typeface="Nunito"/>
                <a:hlinkClick r:id="rId3">
                  <a:extLst>
                    <a:ext uri="{A12FA001-AC4F-418D-AE19-62706E023703}">
                      <ahyp:hlinkClr xmlns:ahyp="http://schemas.microsoft.com/office/drawing/2018/hyperlinkcolor" val="tx"/>
                    </a:ext>
                  </a:extLst>
                </a:hlinkClick>
              </a:rPr>
              <a:t>http://www.asuascend.weebly.com</a:t>
            </a:r>
            <a:endParaRPr dirty="0">
              <a:solidFill>
                <a:schemeClr val="tx2"/>
              </a:solidFill>
              <a:latin typeface="Nunito"/>
              <a:ea typeface="Nunito"/>
              <a:cs typeface="Nunito"/>
              <a:sym typeface="Nunito"/>
            </a:endParaRPr>
          </a:p>
          <a:p>
            <a:pPr marL="0" lvl="0" indent="0" algn="l" rtl="0">
              <a:spcBef>
                <a:spcPts val="0"/>
              </a:spcBef>
              <a:spcAft>
                <a:spcPts val="0"/>
              </a:spcAft>
              <a:buNone/>
            </a:pPr>
            <a:endParaRPr dirty="0">
              <a:latin typeface="Nunito"/>
              <a:ea typeface="Nunito"/>
              <a:cs typeface="Nunito"/>
              <a:sym typeface="Nunito"/>
            </a:endParaRPr>
          </a:p>
        </p:txBody>
      </p:sp>
      <p:pic>
        <p:nvPicPr>
          <p:cNvPr id="311" name="Google Shape;311;p27"/>
          <p:cNvPicPr preferRelativeResize="0"/>
          <p:nvPr/>
        </p:nvPicPr>
        <p:blipFill>
          <a:blip r:embed="rId4">
            <a:alphaModFix/>
          </a:blip>
          <a:stretch>
            <a:fillRect/>
          </a:stretch>
        </p:blipFill>
        <p:spPr>
          <a:xfrm>
            <a:off x="0" y="4367890"/>
            <a:ext cx="6763789" cy="805770"/>
          </a:xfrm>
          <a:prstGeom prst="rect">
            <a:avLst/>
          </a:prstGeom>
          <a:noFill/>
          <a:ln>
            <a:noFill/>
          </a:ln>
        </p:spPr>
      </p:pic>
      <p:pic>
        <p:nvPicPr>
          <p:cNvPr id="312" name="Google Shape;312;p27"/>
          <p:cNvPicPr preferRelativeResize="0"/>
          <p:nvPr/>
        </p:nvPicPr>
        <p:blipFill>
          <a:blip r:embed="rId5">
            <a:alphaModFix/>
          </a:blip>
          <a:stretch>
            <a:fillRect/>
          </a:stretch>
        </p:blipFill>
        <p:spPr>
          <a:xfrm>
            <a:off x="7684325" y="100400"/>
            <a:ext cx="1488262" cy="1424499"/>
          </a:xfrm>
          <a:prstGeom prst="rect">
            <a:avLst/>
          </a:prstGeom>
          <a:noFill/>
          <a:ln>
            <a:noFill/>
          </a:ln>
        </p:spPr>
      </p:pic>
      <p:pic>
        <p:nvPicPr>
          <p:cNvPr id="313" name="Google Shape;313;p27"/>
          <p:cNvPicPr preferRelativeResize="0"/>
          <p:nvPr/>
        </p:nvPicPr>
        <p:blipFill>
          <a:blip r:embed="rId6">
            <a:alphaModFix/>
          </a:blip>
          <a:stretch>
            <a:fillRect/>
          </a:stretch>
        </p:blipFill>
        <p:spPr>
          <a:xfrm>
            <a:off x="7908037" y="3363367"/>
            <a:ext cx="1040836" cy="1424499"/>
          </a:xfrm>
          <a:prstGeom prst="rect">
            <a:avLst/>
          </a:prstGeom>
          <a:noFill/>
          <a:ln>
            <a:noFill/>
          </a:ln>
        </p:spPr>
      </p:pic>
      <p:pic>
        <p:nvPicPr>
          <p:cNvPr id="314" name="Google Shape;314;p27"/>
          <p:cNvPicPr preferRelativeResize="0"/>
          <p:nvPr/>
        </p:nvPicPr>
        <p:blipFill>
          <a:blip r:embed="rId7">
            <a:alphaModFix/>
          </a:blip>
          <a:stretch>
            <a:fillRect/>
          </a:stretch>
        </p:blipFill>
        <p:spPr>
          <a:xfrm>
            <a:off x="7949768" y="1842792"/>
            <a:ext cx="957375" cy="1196725"/>
          </a:xfrm>
          <a:prstGeom prst="rect">
            <a:avLst/>
          </a:prstGeom>
          <a:noFill/>
          <a:ln>
            <a:noFill/>
          </a:ln>
        </p:spPr>
      </p:pic>
      <p:sp>
        <p:nvSpPr>
          <p:cNvPr id="10" name="TextBox 9">
            <a:extLst>
              <a:ext uri="{FF2B5EF4-FFF2-40B4-BE49-F238E27FC236}">
                <a16:creationId xmlns:a16="http://schemas.microsoft.com/office/drawing/2014/main" id="{4487528E-4060-4833-B6D9-71096133629C}"/>
              </a:ext>
            </a:extLst>
          </p:cNvPr>
          <p:cNvSpPr txBox="1"/>
          <p:nvPr/>
        </p:nvSpPr>
        <p:spPr>
          <a:xfrm>
            <a:off x="4720492" y="2571750"/>
            <a:ext cx="2458952" cy="523220"/>
          </a:xfrm>
          <a:prstGeom prst="rect">
            <a:avLst/>
          </a:prstGeom>
          <a:noFill/>
        </p:spPr>
        <p:txBody>
          <a:bodyPr wrap="square">
            <a:spAutoFit/>
          </a:bodyPr>
          <a:lstStyle/>
          <a:p>
            <a:r>
              <a:rPr lang="en" dirty="0">
                <a:latin typeface="Nunito"/>
                <a:ea typeface="Nunito"/>
                <a:cs typeface="Nunito"/>
                <a:sym typeface="Nunito"/>
              </a:rPr>
              <a:t> </a:t>
            </a:r>
            <a:r>
              <a:rPr lang="en" sz="2800" dirty="0">
                <a:latin typeface="Nunito"/>
                <a:ea typeface="Nunito"/>
                <a:cs typeface="Nunito"/>
                <a:sym typeface="Nunito"/>
              </a:rPr>
              <a:t>Thank you!</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0"/>
        <p:cNvGrpSpPr/>
        <p:nvPr/>
      </p:nvGrpSpPr>
      <p:grpSpPr>
        <a:xfrm>
          <a:off x="0" y="0"/>
          <a:ext cx="0" cy="0"/>
          <a:chOff x="0" y="0"/>
          <a:chExt cx="0" cy="0"/>
        </a:xfrm>
      </p:grpSpPr>
      <p:sp>
        <p:nvSpPr>
          <p:cNvPr id="87" name="Rectangle 86">
            <a:extLst>
              <a:ext uri="{FF2B5EF4-FFF2-40B4-BE49-F238E27FC236}">
                <a16:creationId xmlns:a16="http://schemas.microsoft.com/office/drawing/2014/main" id="{748EAD4B-1714-4507-B2D8-1F34FAEB1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8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B3408590-87D0-4AA3-AFFD-3207C71C5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8997"/>
            <a:ext cx="9144000" cy="1714500"/>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Google Shape;81;p14"/>
          <p:cNvSpPr txBox="1">
            <a:spLocks noGrp="1"/>
          </p:cNvSpPr>
          <p:nvPr>
            <p:ph type="title"/>
          </p:nvPr>
        </p:nvSpPr>
        <p:spPr>
          <a:xfrm>
            <a:off x="628650" y="3673443"/>
            <a:ext cx="7886700" cy="959276"/>
          </a:xfrm>
          <a:prstGeom prst="rect">
            <a:avLst/>
          </a:prstGeom>
        </p:spPr>
        <p:txBody>
          <a:bodyPr spcFirstLastPara="1" vert="horz" lIns="91440" tIns="45720" rIns="91440" bIns="45720" rtlCol="0" anchor="t" anchorCtr="0">
            <a:normAutofit/>
          </a:bodyPr>
          <a:lstStyle/>
          <a:p>
            <a:pPr marL="0" lvl="0" indent="0" algn="ctr" defTabSz="914400">
              <a:spcBef>
                <a:spcPct val="0"/>
              </a:spcBef>
              <a:spcAft>
                <a:spcPts val="0"/>
              </a:spcAft>
            </a:pPr>
            <a:r>
              <a:rPr lang="en-US" sz="3200" dirty="0">
                <a:solidFill>
                  <a:schemeClr val="tx1"/>
                </a:solidFill>
              </a:rPr>
              <a:t>Goals</a:t>
            </a:r>
          </a:p>
        </p:txBody>
      </p:sp>
      <p:graphicFrame>
        <p:nvGraphicFramePr>
          <p:cNvPr id="83" name="TextBox 30">
            <a:extLst>
              <a:ext uri="{FF2B5EF4-FFF2-40B4-BE49-F238E27FC236}">
                <a16:creationId xmlns:a16="http://schemas.microsoft.com/office/drawing/2014/main" id="{3BFF5684-8298-5BC5-56D8-7CD5DC68B417}"/>
              </a:ext>
            </a:extLst>
          </p:cNvPr>
          <p:cNvGraphicFramePr/>
          <p:nvPr>
            <p:extLst>
              <p:ext uri="{D42A27DB-BD31-4B8C-83A1-F6EECF244321}">
                <p14:modId xmlns:p14="http://schemas.microsoft.com/office/powerpoint/2010/main" val="2028437878"/>
              </p:ext>
            </p:extLst>
          </p:nvPr>
        </p:nvGraphicFramePr>
        <p:xfrm>
          <a:off x="513878" y="347623"/>
          <a:ext cx="8350512" cy="2827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9387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311700" y="372725"/>
            <a:ext cx="8699400" cy="61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Fall Semester Sensors and Components </a:t>
            </a:r>
            <a:endParaRPr sz="3200" dirty="0"/>
          </a:p>
        </p:txBody>
      </p:sp>
      <p:pic>
        <p:nvPicPr>
          <p:cNvPr id="5" name="Picture 4">
            <a:extLst>
              <a:ext uri="{FF2B5EF4-FFF2-40B4-BE49-F238E27FC236}">
                <a16:creationId xmlns:a16="http://schemas.microsoft.com/office/drawing/2014/main" id="{15AF8B4D-F7FD-44AA-B6C3-3345DDF32C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52" y="1222463"/>
            <a:ext cx="1648257" cy="1236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27CFD9A-C664-42BB-A75A-F22F4253C04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16200000">
            <a:off x="1766319" y="1278273"/>
            <a:ext cx="1644508" cy="1258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n orange and black camera&#10;&#10;Description automatically generated with low confidence">
            <a:extLst>
              <a:ext uri="{FF2B5EF4-FFF2-40B4-BE49-F238E27FC236}">
                <a16:creationId xmlns:a16="http://schemas.microsoft.com/office/drawing/2014/main" id="{0598A5CD-23C0-45A0-B0E7-AE184EA7A0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87" t="16681" r="15276" b="17046"/>
          <a:stretch/>
        </p:blipFill>
        <p:spPr bwMode="auto">
          <a:xfrm>
            <a:off x="3435136" y="1338670"/>
            <a:ext cx="1216703" cy="11199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coin with a face on it&#10;&#10;Description automatically generated with low confidence">
            <a:extLst>
              <a:ext uri="{FF2B5EF4-FFF2-40B4-BE49-F238E27FC236}">
                <a16:creationId xmlns:a16="http://schemas.microsoft.com/office/drawing/2014/main" id="{EE12BC1E-715C-4CFB-B0F7-B16FD67DDA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82" t="10036" r="73978" b="17563"/>
          <a:stretch/>
        </p:blipFill>
        <p:spPr bwMode="auto">
          <a:xfrm>
            <a:off x="6541455" y="1028707"/>
            <a:ext cx="642997" cy="182420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131">
            <a:extLst>
              <a:ext uri="{FF2B5EF4-FFF2-40B4-BE49-F238E27FC236}">
                <a16:creationId xmlns:a16="http://schemas.microsoft.com/office/drawing/2014/main" id="{87E8F5DF-99F2-4821-87C9-CDE7C827912B}"/>
              </a:ext>
            </a:extLst>
          </p:cNvPr>
          <p:cNvSpPr txBox="1">
            <a:spLocks/>
          </p:cNvSpPr>
          <p:nvPr/>
        </p:nvSpPr>
        <p:spPr>
          <a:xfrm>
            <a:off x="3465349" y="2961179"/>
            <a:ext cx="1391692" cy="769441"/>
          </a:xfrm>
          <a:prstGeom prst="rect">
            <a:avLst/>
          </a:prstGeom>
        </p:spPr>
        <p:txBody>
          <a:bodyPr spcFirstLastPara="1" vert="horz" wrap="square" lIns="91425" tIns="91425" rIns="91425" bIns="91425" rtlCol="0" anchor="ctr" anchorCtr="0">
            <a:normAutofit lnSpcReduction="10000"/>
          </a:bodyPr>
          <a:lstStyle>
            <a:lvl1pPr marL="457200" lvl="0" indent="-342900" algn="l" defTabSz="685800" rtl="0" eaLnBrk="1" latinLnBrk="0" hangingPunct="1">
              <a:lnSpc>
                <a:spcPct val="90000"/>
              </a:lnSpc>
              <a:spcBef>
                <a:spcPts val="0"/>
              </a:spcBef>
              <a:spcAft>
                <a:spcPts val="0"/>
              </a:spcAft>
              <a:buSzPts val="1800"/>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914400" lvl="1" indent="-317500" algn="l" defTabSz="685800" rtl="0" eaLnBrk="1" latinLnBrk="0" hangingPunct="1">
              <a:lnSpc>
                <a:spcPct val="90000"/>
              </a:lnSpc>
              <a:spcBef>
                <a:spcPts val="0"/>
              </a:spcBef>
              <a:spcAft>
                <a:spcPts val="0"/>
              </a:spcAft>
              <a:buSzPts val="1400"/>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371600" lvl="2" indent="-317500" algn="l" defTabSz="685800" rtl="0" eaLnBrk="1" latinLnBrk="0" hangingPunct="1">
              <a:lnSpc>
                <a:spcPct val="90000"/>
              </a:lnSpc>
              <a:spcBef>
                <a:spcPts val="0"/>
              </a:spcBef>
              <a:spcAft>
                <a:spcPts val="0"/>
              </a:spcAft>
              <a:buSzPts val="1400"/>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828800" lvl="3"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286000" lvl="4"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743200" lvl="5"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36900" indent="0">
              <a:buClr>
                <a:srgbClr val="FC6641"/>
              </a:buClr>
              <a:buFont typeface="Arial" panose="020B0604020202020204" pitchFamily="34" charset="0"/>
              <a:buNone/>
            </a:pPr>
            <a:r>
              <a:rPr lang="en-US" sz="2200" dirty="0">
                <a:solidFill>
                  <a:schemeClr val="tx1"/>
                </a:solidFill>
                <a:latin typeface="Times New Roman" panose="02020603050405020304" pitchFamily="18" charset="0"/>
                <a:cs typeface="Times New Roman" panose="02020603050405020304" pitchFamily="18" charset="0"/>
              </a:rPr>
              <a:t>Run Cam 5 Orange</a:t>
            </a:r>
          </a:p>
        </p:txBody>
      </p:sp>
      <p:sp>
        <p:nvSpPr>
          <p:cNvPr id="10" name="TextBox 9">
            <a:extLst>
              <a:ext uri="{FF2B5EF4-FFF2-40B4-BE49-F238E27FC236}">
                <a16:creationId xmlns:a16="http://schemas.microsoft.com/office/drawing/2014/main" id="{1CCBE84C-E798-42AB-B8F5-8622C0C3ACD0}"/>
              </a:ext>
            </a:extLst>
          </p:cNvPr>
          <p:cNvSpPr txBox="1"/>
          <p:nvPr/>
        </p:nvSpPr>
        <p:spPr>
          <a:xfrm>
            <a:off x="6387502" y="3039633"/>
            <a:ext cx="1259772" cy="400110"/>
          </a:xfrm>
          <a:prstGeom prst="rect">
            <a:avLst/>
          </a:prstGeom>
          <a:noFill/>
        </p:spPr>
        <p:txBody>
          <a:bodyPr wrap="square">
            <a:spAutoFit/>
          </a:bodyPr>
          <a:lstStyle/>
          <a:p>
            <a:pPr>
              <a:buClr>
                <a:srgbClr val="FC6641"/>
              </a:buClr>
            </a:pPr>
            <a:r>
              <a:rPr lang="en-US" sz="2000" dirty="0">
                <a:latin typeface="Times New Roman" panose="02020603050405020304" pitchFamily="18" charset="0"/>
                <a:cs typeface="Times New Roman" panose="02020603050405020304" pitchFamily="18" charset="0"/>
              </a:rPr>
              <a:t>2 TMP36</a:t>
            </a:r>
          </a:p>
        </p:txBody>
      </p:sp>
      <p:sp>
        <p:nvSpPr>
          <p:cNvPr id="11" name="TextBox 10">
            <a:extLst>
              <a:ext uri="{FF2B5EF4-FFF2-40B4-BE49-F238E27FC236}">
                <a16:creationId xmlns:a16="http://schemas.microsoft.com/office/drawing/2014/main" id="{030AF1FA-5913-4FE6-8346-AA84C174D87A}"/>
              </a:ext>
            </a:extLst>
          </p:cNvPr>
          <p:cNvSpPr txBox="1"/>
          <p:nvPr/>
        </p:nvSpPr>
        <p:spPr>
          <a:xfrm>
            <a:off x="152627" y="2957113"/>
            <a:ext cx="1589382" cy="769441"/>
          </a:xfrm>
          <a:prstGeom prst="rect">
            <a:avLst/>
          </a:prstGeom>
          <a:noFill/>
        </p:spPr>
        <p:txBody>
          <a:bodyPr wrap="square">
            <a:spAutoFit/>
          </a:bodyPr>
          <a:lstStyle/>
          <a:p>
            <a:pPr>
              <a:buClr>
                <a:srgbClr val="FC6641"/>
              </a:buClr>
            </a:pPr>
            <a:r>
              <a:rPr lang="en-US" sz="2200" dirty="0">
                <a:latin typeface="Times New Roman" panose="02020603050405020304" pitchFamily="18" charset="0"/>
                <a:cs typeface="Times New Roman" panose="02020603050405020304" pitchFamily="18" charset="0"/>
              </a:rPr>
              <a:t>MPRLS Pressure</a:t>
            </a:r>
          </a:p>
        </p:txBody>
      </p:sp>
      <p:sp>
        <p:nvSpPr>
          <p:cNvPr id="12" name="TextBox 11">
            <a:extLst>
              <a:ext uri="{FF2B5EF4-FFF2-40B4-BE49-F238E27FC236}">
                <a16:creationId xmlns:a16="http://schemas.microsoft.com/office/drawing/2014/main" id="{47F43FA7-3701-4F2A-8C01-C2512E8805A5}"/>
              </a:ext>
            </a:extLst>
          </p:cNvPr>
          <p:cNvSpPr txBox="1"/>
          <p:nvPr/>
        </p:nvSpPr>
        <p:spPr>
          <a:xfrm>
            <a:off x="1529041" y="2957113"/>
            <a:ext cx="1853801" cy="769441"/>
          </a:xfrm>
          <a:prstGeom prst="rect">
            <a:avLst/>
          </a:prstGeom>
          <a:noFill/>
        </p:spPr>
        <p:txBody>
          <a:bodyPr wrap="square">
            <a:spAutoFit/>
          </a:bodyPr>
          <a:lstStyle/>
          <a:p>
            <a:pPr>
              <a:buClr>
                <a:srgbClr val="FC6641"/>
              </a:buClr>
            </a:pPr>
            <a:r>
              <a:rPr lang="en-US" sz="2200" b="0" i="0" u="none" strike="noStrike" dirty="0">
                <a:effectLst/>
                <a:latin typeface="Times New Roman" panose="02020603050405020304" pitchFamily="18" charset="0"/>
                <a:cs typeface="Times New Roman" panose="02020603050405020304" pitchFamily="18" charset="0"/>
              </a:rPr>
              <a:t>MPU-6050 Accelerometer</a:t>
            </a:r>
            <a:endParaRPr lang="en-US" sz="22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57076D3-0088-4761-9708-7E4C6F0515E8}"/>
              </a:ext>
            </a:extLst>
          </p:cNvPr>
          <p:cNvPicPr>
            <a:picLocks noChangeAspect="1"/>
          </p:cNvPicPr>
          <p:nvPr/>
        </p:nvPicPr>
        <p:blipFill>
          <a:blip r:embed="rId7"/>
          <a:stretch>
            <a:fillRect/>
          </a:stretch>
        </p:blipFill>
        <p:spPr>
          <a:xfrm rot="10800000">
            <a:off x="5070036" y="1085042"/>
            <a:ext cx="1216703" cy="1711535"/>
          </a:xfrm>
          <a:prstGeom prst="rect">
            <a:avLst/>
          </a:prstGeom>
        </p:spPr>
      </p:pic>
      <p:pic>
        <p:nvPicPr>
          <p:cNvPr id="14" name="Content Placeholder 4">
            <a:extLst>
              <a:ext uri="{FF2B5EF4-FFF2-40B4-BE49-F238E27FC236}">
                <a16:creationId xmlns:a16="http://schemas.microsoft.com/office/drawing/2014/main" id="{AC35DBFC-6757-4A81-A4C5-5794E55BF1CC}"/>
              </a:ext>
            </a:extLst>
          </p:cNvPr>
          <p:cNvPicPr>
            <a:picLocks noChangeAspect="1"/>
          </p:cNvPicPr>
          <p:nvPr/>
        </p:nvPicPr>
        <p:blipFill>
          <a:blip r:embed="rId8"/>
          <a:stretch>
            <a:fillRect/>
          </a:stretch>
        </p:blipFill>
        <p:spPr>
          <a:xfrm rot="10800000">
            <a:off x="7499499" y="1256159"/>
            <a:ext cx="1391692" cy="1302043"/>
          </a:xfrm>
          <a:prstGeom prst="rect">
            <a:avLst/>
          </a:prstGeom>
        </p:spPr>
      </p:pic>
      <p:sp>
        <p:nvSpPr>
          <p:cNvPr id="15" name="TextBox 14">
            <a:extLst>
              <a:ext uri="{FF2B5EF4-FFF2-40B4-BE49-F238E27FC236}">
                <a16:creationId xmlns:a16="http://schemas.microsoft.com/office/drawing/2014/main" id="{75DE0ACE-6C56-4ED0-BBA1-D182CE604880}"/>
              </a:ext>
            </a:extLst>
          </p:cNvPr>
          <p:cNvSpPr txBox="1"/>
          <p:nvPr/>
        </p:nvSpPr>
        <p:spPr>
          <a:xfrm>
            <a:off x="5023675" y="2977361"/>
            <a:ext cx="1517779" cy="769441"/>
          </a:xfrm>
          <a:prstGeom prst="rect">
            <a:avLst/>
          </a:prstGeom>
          <a:noFill/>
        </p:spPr>
        <p:txBody>
          <a:bodyPr wrap="square">
            <a:spAutoFit/>
          </a:bodyPr>
          <a:lstStyle/>
          <a:p>
            <a:pPr marL="36900" indent="0">
              <a:buNone/>
            </a:pPr>
            <a:r>
              <a:rPr lang="en-US" sz="2200" b="0" i="0" u="none" strike="noStrike" dirty="0">
                <a:solidFill>
                  <a:schemeClr val="tx1"/>
                </a:solidFill>
                <a:effectLst/>
                <a:latin typeface="Times New Roman" panose="02020603050405020304" pitchFamily="18" charset="0"/>
                <a:cs typeface="Times New Roman" panose="02020603050405020304" pitchFamily="18" charset="0"/>
              </a:rPr>
              <a:t>SGP30-2.5K VOC </a:t>
            </a:r>
          </a:p>
        </p:txBody>
      </p:sp>
      <p:sp>
        <p:nvSpPr>
          <p:cNvPr id="16" name="TextBox 15">
            <a:extLst>
              <a:ext uri="{FF2B5EF4-FFF2-40B4-BE49-F238E27FC236}">
                <a16:creationId xmlns:a16="http://schemas.microsoft.com/office/drawing/2014/main" id="{AA81EF1D-EF87-4A79-B72B-37C65AD2AA0D}"/>
              </a:ext>
            </a:extLst>
          </p:cNvPr>
          <p:cNvSpPr txBox="1"/>
          <p:nvPr/>
        </p:nvSpPr>
        <p:spPr>
          <a:xfrm>
            <a:off x="7619408" y="2761918"/>
            <a:ext cx="1391692" cy="769441"/>
          </a:xfrm>
          <a:prstGeom prst="rect">
            <a:avLst/>
          </a:prstGeom>
          <a:noFill/>
        </p:spPr>
        <p:txBody>
          <a:bodyPr wrap="square">
            <a:spAutoFit/>
          </a:bodyPr>
          <a:lstStyle/>
          <a:p>
            <a:pPr marL="36900" indent="0">
              <a:buNone/>
            </a:pPr>
            <a:r>
              <a:rPr lang="en-US" sz="2200" b="0" i="0" u="none" strike="noStrike" dirty="0">
                <a:solidFill>
                  <a:schemeClr val="tx1"/>
                </a:solidFill>
                <a:effectLst/>
                <a:latin typeface="Times New Roman" panose="02020603050405020304" pitchFamily="18" charset="0"/>
                <a:cs typeface="Times New Roman" panose="02020603050405020304" pitchFamily="18" charset="0"/>
              </a:rPr>
              <a:t>AM2303 </a:t>
            </a:r>
            <a:r>
              <a:rPr lang="en-US" sz="2200" dirty="0">
                <a:solidFill>
                  <a:schemeClr val="tx1"/>
                </a:solidFill>
                <a:latin typeface="Times New Roman" panose="02020603050405020304" pitchFamily="18" charset="0"/>
                <a:cs typeface="Times New Roman" panose="02020603050405020304" pitchFamily="18" charset="0"/>
              </a:rPr>
              <a:t>Humidity </a:t>
            </a:r>
          </a:p>
        </p:txBody>
      </p:sp>
      <p:sp>
        <p:nvSpPr>
          <p:cNvPr id="21" name="TextBox 20">
            <a:extLst>
              <a:ext uri="{FF2B5EF4-FFF2-40B4-BE49-F238E27FC236}">
                <a16:creationId xmlns:a16="http://schemas.microsoft.com/office/drawing/2014/main" id="{32543ACD-3A1D-46CB-85E8-BD48CD398926}"/>
              </a:ext>
            </a:extLst>
          </p:cNvPr>
          <p:cNvSpPr txBox="1"/>
          <p:nvPr/>
        </p:nvSpPr>
        <p:spPr>
          <a:xfrm>
            <a:off x="2905884" y="4058458"/>
            <a:ext cx="1607252" cy="707886"/>
          </a:xfrm>
          <a:prstGeom prst="rect">
            <a:avLst/>
          </a:prstGeom>
          <a:noFill/>
        </p:spPr>
        <p:txBody>
          <a:bodyPr wrap="square">
            <a:spAutoFit/>
          </a:bodyPr>
          <a:lstStyle/>
          <a:p>
            <a:pPr>
              <a:buClr>
                <a:srgbClr val="FC6641"/>
              </a:buClr>
            </a:pPr>
            <a:r>
              <a:rPr lang="en-US" sz="2000" dirty="0">
                <a:latin typeface="Times New Roman" panose="02020603050405020304" pitchFamily="18" charset="0"/>
                <a:cs typeface="Times New Roman" panose="02020603050405020304" pitchFamily="18" charset="0"/>
              </a:rPr>
              <a:t>Arduino Mega</a:t>
            </a:r>
          </a:p>
        </p:txBody>
      </p:sp>
      <p:pic>
        <p:nvPicPr>
          <p:cNvPr id="1026" name="Picture 2" descr="Arduino Mega 2560 Pinout">
            <a:extLst>
              <a:ext uri="{FF2B5EF4-FFF2-40B4-BE49-F238E27FC236}">
                <a16:creationId xmlns:a16="http://schemas.microsoft.com/office/drawing/2014/main" id="{A1B8D01D-3AC3-4CAB-843A-E0BD4B9A9B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231" y="3726554"/>
            <a:ext cx="2697400" cy="1306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311700" y="372725"/>
            <a:ext cx="881735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Spring Sensor Box Sensors and Components</a:t>
            </a:r>
            <a:endParaRPr sz="3200" dirty="0"/>
          </a:p>
        </p:txBody>
      </p:sp>
      <p:pic>
        <p:nvPicPr>
          <p:cNvPr id="111" name="Google Shape;111;p16"/>
          <p:cNvPicPr preferRelativeResize="0"/>
          <p:nvPr/>
        </p:nvPicPr>
        <p:blipFill rotWithShape="1">
          <a:blip r:embed="rId3">
            <a:alphaModFix/>
          </a:blip>
          <a:srcRect/>
          <a:stretch/>
        </p:blipFill>
        <p:spPr>
          <a:xfrm>
            <a:off x="112850" y="1512737"/>
            <a:ext cx="1521061" cy="1170750"/>
          </a:xfrm>
          <a:prstGeom prst="rect">
            <a:avLst/>
          </a:prstGeom>
          <a:noFill/>
          <a:ln>
            <a:noFill/>
          </a:ln>
        </p:spPr>
      </p:pic>
      <p:pic>
        <p:nvPicPr>
          <p:cNvPr id="112" name="Google Shape;112;p16"/>
          <p:cNvPicPr preferRelativeResize="0"/>
          <p:nvPr/>
        </p:nvPicPr>
        <p:blipFill rotWithShape="1">
          <a:blip r:embed="rId4">
            <a:alphaModFix/>
          </a:blip>
          <a:srcRect/>
          <a:stretch/>
        </p:blipFill>
        <p:spPr>
          <a:xfrm rot="-5400000">
            <a:off x="1588762" y="1385587"/>
            <a:ext cx="1614549" cy="1203525"/>
          </a:xfrm>
          <a:prstGeom prst="rect">
            <a:avLst/>
          </a:prstGeom>
          <a:noFill/>
          <a:ln>
            <a:noFill/>
          </a:ln>
        </p:spPr>
      </p:pic>
      <p:pic>
        <p:nvPicPr>
          <p:cNvPr id="113" name="Google Shape;113;p16" descr="A coin with a face on it&#10;&#10;Description automatically generated with low confidence"/>
          <p:cNvPicPr preferRelativeResize="0"/>
          <p:nvPr/>
        </p:nvPicPr>
        <p:blipFill rotWithShape="1">
          <a:blip r:embed="rId5">
            <a:alphaModFix/>
          </a:blip>
          <a:srcRect l="6882" t="10034" r="73977" b="17564"/>
          <a:stretch/>
        </p:blipFill>
        <p:spPr>
          <a:xfrm>
            <a:off x="4777568" y="997625"/>
            <a:ext cx="646541" cy="1882431"/>
          </a:xfrm>
          <a:prstGeom prst="rect">
            <a:avLst/>
          </a:prstGeom>
          <a:noFill/>
          <a:ln>
            <a:noFill/>
          </a:ln>
        </p:spPr>
      </p:pic>
      <p:sp>
        <p:nvSpPr>
          <p:cNvPr id="114" name="Google Shape;114;p16"/>
          <p:cNvSpPr txBox="1"/>
          <p:nvPr/>
        </p:nvSpPr>
        <p:spPr>
          <a:xfrm>
            <a:off x="3251404" y="2978625"/>
            <a:ext cx="1320600" cy="709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25400" lvl="0" indent="0" algn="l" rtl="0">
              <a:lnSpc>
                <a:spcPct val="110000"/>
              </a:lnSpc>
              <a:spcBef>
                <a:spcPts val="0"/>
              </a:spcBef>
              <a:spcAft>
                <a:spcPts val="0"/>
              </a:spcAft>
              <a:buNone/>
            </a:pPr>
            <a:r>
              <a:rPr lang="en" sz="1700" dirty="0">
                <a:latin typeface="Times New Roman"/>
                <a:ea typeface="Times New Roman"/>
                <a:cs typeface="Times New Roman"/>
                <a:sym typeface="Times New Roman"/>
              </a:rPr>
              <a:t>SD Card Module</a:t>
            </a:r>
            <a:endParaRPr sz="1700" dirty="0">
              <a:latin typeface="Sorts Mill Goudy"/>
              <a:ea typeface="Sorts Mill Goudy"/>
              <a:cs typeface="Sorts Mill Goudy"/>
              <a:sym typeface="Sorts Mill Goudy"/>
            </a:endParaRPr>
          </a:p>
        </p:txBody>
      </p:sp>
      <p:sp>
        <p:nvSpPr>
          <p:cNvPr id="115" name="Google Shape;115;p16"/>
          <p:cNvSpPr txBox="1"/>
          <p:nvPr/>
        </p:nvSpPr>
        <p:spPr>
          <a:xfrm>
            <a:off x="4571993" y="3087766"/>
            <a:ext cx="1153500" cy="330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a:solidFill>
                  <a:srgbClr val="FFFFFF"/>
                </a:solidFill>
                <a:latin typeface="Times New Roman"/>
                <a:ea typeface="Times New Roman"/>
                <a:cs typeface="Times New Roman"/>
                <a:sym typeface="Times New Roman"/>
              </a:rPr>
              <a:t>2 TMP36</a:t>
            </a:r>
            <a:endParaRPr sz="1100"/>
          </a:p>
        </p:txBody>
      </p:sp>
      <p:sp>
        <p:nvSpPr>
          <p:cNvPr id="116" name="Google Shape;116;p16"/>
          <p:cNvSpPr txBox="1"/>
          <p:nvPr/>
        </p:nvSpPr>
        <p:spPr>
          <a:xfrm>
            <a:off x="443525" y="2956975"/>
            <a:ext cx="2019000" cy="592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a:solidFill>
                  <a:srgbClr val="FFFFFF"/>
                </a:solidFill>
                <a:latin typeface="Times New Roman"/>
                <a:ea typeface="Times New Roman"/>
                <a:cs typeface="Times New Roman"/>
                <a:sym typeface="Times New Roman"/>
              </a:rPr>
              <a:t>MPRLS </a:t>
            </a:r>
            <a:br>
              <a:rPr lang="en" sz="1700">
                <a:solidFill>
                  <a:srgbClr val="FFFFFF"/>
                </a:solidFill>
                <a:latin typeface="Times New Roman"/>
                <a:ea typeface="Times New Roman"/>
                <a:cs typeface="Times New Roman"/>
                <a:sym typeface="Times New Roman"/>
              </a:rPr>
            </a:br>
            <a:r>
              <a:rPr lang="en" sz="1700">
                <a:solidFill>
                  <a:srgbClr val="FFFFFF"/>
                </a:solidFill>
                <a:latin typeface="Times New Roman"/>
                <a:ea typeface="Times New Roman"/>
                <a:cs typeface="Times New Roman"/>
                <a:sym typeface="Times New Roman"/>
              </a:rPr>
              <a:t>Pressure</a:t>
            </a:r>
            <a:endParaRPr sz="1100"/>
          </a:p>
        </p:txBody>
      </p:sp>
      <p:sp>
        <p:nvSpPr>
          <p:cNvPr id="117" name="Google Shape;117;p16"/>
          <p:cNvSpPr txBox="1"/>
          <p:nvPr/>
        </p:nvSpPr>
        <p:spPr>
          <a:xfrm>
            <a:off x="1684941" y="3037289"/>
            <a:ext cx="2019000" cy="592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0" i="0" u="none" strike="noStrike" dirty="0">
                <a:solidFill>
                  <a:srgbClr val="FFFFFF"/>
                </a:solidFill>
                <a:latin typeface="Times New Roman"/>
                <a:ea typeface="Times New Roman"/>
                <a:cs typeface="Times New Roman"/>
                <a:sym typeface="Times New Roman"/>
              </a:rPr>
              <a:t>MPU-6050 Accelerometer</a:t>
            </a:r>
            <a:endParaRPr sz="1700" dirty="0">
              <a:solidFill>
                <a:srgbClr val="FFFFFF"/>
              </a:solidFill>
              <a:latin typeface="Times New Roman"/>
              <a:ea typeface="Times New Roman"/>
              <a:cs typeface="Times New Roman"/>
              <a:sym typeface="Times New Roman"/>
            </a:endParaRPr>
          </a:p>
        </p:txBody>
      </p:sp>
      <p:sp>
        <p:nvSpPr>
          <p:cNvPr id="118" name="Google Shape;118;p16"/>
          <p:cNvSpPr txBox="1"/>
          <p:nvPr/>
        </p:nvSpPr>
        <p:spPr>
          <a:xfrm>
            <a:off x="7390550" y="2930575"/>
            <a:ext cx="1738500" cy="1116000"/>
          </a:xfrm>
          <a:prstGeom prst="rect">
            <a:avLst/>
          </a:prstGeom>
          <a:noFill/>
          <a:ln>
            <a:noFill/>
          </a:ln>
        </p:spPr>
        <p:txBody>
          <a:bodyPr spcFirstLastPara="1" wrap="square" lIns="68575" tIns="34275" rIns="68575" bIns="34275" anchor="t" anchorCtr="0">
            <a:spAutoFit/>
          </a:bodyPr>
          <a:lstStyle/>
          <a:p>
            <a:pPr marL="25400" marR="0" lvl="0" indent="0" algn="l" rtl="0">
              <a:spcBef>
                <a:spcPts val="0"/>
              </a:spcBef>
              <a:spcAft>
                <a:spcPts val="0"/>
              </a:spcAft>
              <a:buClr>
                <a:srgbClr val="FFFFFF"/>
              </a:buClr>
              <a:buSzPts val="1700"/>
              <a:buFont typeface="Times New Roman"/>
              <a:buNone/>
            </a:pPr>
            <a:r>
              <a:rPr lang="en" sz="1700">
                <a:solidFill>
                  <a:srgbClr val="FFFFFF"/>
                </a:solidFill>
                <a:latin typeface="Times New Roman"/>
                <a:ea typeface="Times New Roman"/>
                <a:cs typeface="Times New Roman"/>
                <a:sym typeface="Times New Roman"/>
              </a:rPr>
              <a:t>SEN54-SDN-T </a:t>
            </a:r>
            <a:r>
              <a:rPr lang="en" sz="1700" b="0" i="0" u="none" strike="noStrike">
                <a:solidFill>
                  <a:srgbClr val="FFFFFF"/>
                </a:solidFill>
                <a:latin typeface="Times New Roman"/>
                <a:ea typeface="Times New Roman"/>
                <a:cs typeface="Times New Roman"/>
                <a:sym typeface="Times New Roman"/>
              </a:rPr>
              <a:t>Volatile Organic Compounds </a:t>
            </a:r>
            <a:r>
              <a:rPr lang="en" sz="1700">
                <a:solidFill>
                  <a:srgbClr val="FFFFFF"/>
                </a:solidFill>
                <a:latin typeface="Times New Roman"/>
                <a:ea typeface="Times New Roman"/>
                <a:cs typeface="Times New Roman"/>
                <a:sym typeface="Times New Roman"/>
              </a:rPr>
              <a:t>&amp;</a:t>
            </a:r>
            <a:r>
              <a:rPr lang="en" sz="1700" b="0" i="0" u="none" strike="noStrike">
                <a:solidFill>
                  <a:srgbClr val="FFFFFF"/>
                </a:solidFill>
                <a:latin typeface="Times New Roman"/>
                <a:ea typeface="Times New Roman"/>
                <a:cs typeface="Times New Roman"/>
                <a:sym typeface="Times New Roman"/>
              </a:rPr>
              <a:t> Particulate</a:t>
            </a:r>
            <a:r>
              <a:rPr lang="en" sz="1700">
                <a:solidFill>
                  <a:srgbClr val="FFFFFF"/>
                </a:solidFill>
                <a:latin typeface="Times New Roman"/>
                <a:ea typeface="Times New Roman"/>
                <a:cs typeface="Times New Roman"/>
                <a:sym typeface="Times New Roman"/>
              </a:rPr>
              <a:t> </a:t>
            </a:r>
            <a:r>
              <a:rPr lang="en" sz="1700" b="0" i="0" u="none" strike="noStrike">
                <a:solidFill>
                  <a:srgbClr val="FFFFFF"/>
                </a:solidFill>
                <a:latin typeface="Times New Roman"/>
                <a:ea typeface="Times New Roman"/>
                <a:cs typeface="Times New Roman"/>
                <a:sym typeface="Times New Roman"/>
              </a:rPr>
              <a:t>Matter </a:t>
            </a:r>
            <a:endParaRPr sz="1100"/>
          </a:p>
        </p:txBody>
      </p:sp>
      <p:sp>
        <p:nvSpPr>
          <p:cNvPr id="119" name="Google Shape;119;p16"/>
          <p:cNvSpPr txBox="1"/>
          <p:nvPr/>
        </p:nvSpPr>
        <p:spPr>
          <a:xfrm>
            <a:off x="5584475" y="3038450"/>
            <a:ext cx="1790400" cy="592500"/>
          </a:xfrm>
          <a:prstGeom prst="rect">
            <a:avLst/>
          </a:prstGeom>
          <a:noFill/>
          <a:ln>
            <a:noFill/>
          </a:ln>
        </p:spPr>
        <p:txBody>
          <a:bodyPr spcFirstLastPara="1" wrap="square" lIns="68575" tIns="34275" rIns="68575" bIns="34275" anchor="t" anchorCtr="0">
            <a:spAutoFit/>
          </a:bodyPr>
          <a:lstStyle/>
          <a:p>
            <a:pPr marL="25400" marR="0" lvl="0" indent="0" algn="l" rtl="0">
              <a:spcBef>
                <a:spcPts val="0"/>
              </a:spcBef>
              <a:spcAft>
                <a:spcPts val="0"/>
              </a:spcAft>
              <a:buClr>
                <a:srgbClr val="FFFFFF"/>
              </a:buClr>
              <a:buSzPts val="1700"/>
              <a:buFont typeface="Times New Roman"/>
              <a:buNone/>
            </a:pPr>
            <a:r>
              <a:rPr lang="en" sz="1700">
                <a:solidFill>
                  <a:srgbClr val="FFFFFF"/>
                </a:solidFill>
                <a:latin typeface="Times New Roman"/>
                <a:ea typeface="Times New Roman"/>
                <a:cs typeface="Times New Roman"/>
                <a:sym typeface="Times New Roman"/>
              </a:rPr>
              <a:t>HYT </a:t>
            </a:r>
            <a:br>
              <a:rPr lang="en" sz="1700">
                <a:solidFill>
                  <a:srgbClr val="FFFFFF"/>
                </a:solidFill>
                <a:latin typeface="Times New Roman"/>
                <a:ea typeface="Times New Roman"/>
                <a:cs typeface="Times New Roman"/>
                <a:sym typeface="Times New Roman"/>
              </a:rPr>
            </a:br>
            <a:r>
              <a:rPr lang="en" sz="1700">
                <a:solidFill>
                  <a:srgbClr val="FFFFFF"/>
                </a:solidFill>
                <a:latin typeface="Times New Roman"/>
                <a:ea typeface="Times New Roman"/>
                <a:cs typeface="Times New Roman"/>
                <a:sym typeface="Times New Roman"/>
              </a:rPr>
              <a:t>Relative Humidity </a:t>
            </a:r>
            <a:endParaRPr sz="1100"/>
          </a:p>
        </p:txBody>
      </p:sp>
      <p:sp>
        <p:nvSpPr>
          <p:cNvPr id="120" name="Google Shape;120;p16"/>
          <p:cNvSpPr txBox="1"/>
          <p:nvPr/>
        </p:nvSpPr>
        <p:spPr>
          <a:xfrm>
            <a:off x="2267111" y="4232362"/>
            <a:ext cx="1355400" cy="709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25400" lvl="0" indent="0" algn="l" rtl="0">
              <a:lnSpc>
                <a:spcPct val="110000"/>
              </a:lnSpc>
              <a:spcBef>
                <a:spcPts val="0"/>
              </a:spcBef>
              <a:spcAft>
                <a:spcPts val="0"/>
              </a:spcAft>
              <a:buNone/>
            </a:pPr>
            <a:r>
              <a:rPr lang="en" sz="1700">
                <a:solidFill>
                  <a:srgbClr val="FFFFFF"/>
                </a:solidFill>
                <a:latin typeface="Times New Roman"/>
                <a:ea typeface="Times New Roman"/>
                <a:cs typeface="Times New Roman"/>
                <a:sym typeface="Times New Roman"/>
              </a:rPr>
              <a:t>Geiger Counter</a:t>
            </a:r>
            <a:endParaRPr sz="1700">
              <a:solidFill>
                <a:srgbClr val="F4EDD8"/>
              </a:solidFill>
              <a:latin typeface="Sorts Mill Goudy"/>
              <a:ea typeface="Sorts Mill Goudy"/>
              <a:cs typeface="Sorts Mill Goudy"/>
              <a:sym typeface="Sorts Mill Goudy"/>
            </a:endParaRPr>
          </a:p>
        </p:txBody>
      </p:sp>
      <p:sp>
        <p:nvSpPr>
          <p:cNvPr id="121" name="Google Shape;121;p16"/>
          <p:cNvSpPr txBox="1"/>
          <p:nvPr/>
        </p:nvSpPr>
        <p:spPr>
          <a:xfrm>
            <a:off x="4971661" y="4191200"/>
            <a:ext cx="1355400" cy="709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fontScale="92500"/>
          </a:bodyPr>
          <a:lstStyle/>
          <a:p>
            <a:pPr marL="0" lvl="0" indent="0" algn="l" rtl="0">
              <a:lnSpc>
                <a:spcPct val="110000"/>
              </a:lnSpc>
              <a:spcBef>
                <a:spcPts val="0"/>
              </a:spcBef>
              <a:spcAft>
                <a:spcPts val="0"/>
              </a:spcAft>
              <a:buNone/>
            </a:pPr>
            <a:r>
              <a:rPr lang="en" sz="1700">
                <a:solidFill>
                  <a:srgbClr val="FFFFFF"/>
                </a:solidFill>
                <a:latin typeface="Times New Roman"/>
                <a:ea typeface="Times New Roman"/>
                <a:cs typeface="Times New Roman"/>
                <a:sym typeface="Times New Roman"/>
              </a:rPr>
              <a:t>Sparkfun Neo GPS Breakout</a:t>
            </a:r>
            <a:endParaRPr sz="1700">
              <a:solidFill>
                <a:srgbClr val="F4EDD8"/>
              </a:solidFill>
              <a:latin typeface="Sorts Mill Goudy"/>
              <a:ea typeface="Sorts Mill Goudy"/>
              <a:cs typeface="Sorts Mill Goudy"/>
              <a:sym typeface="Sorts Mill Goudy"/>
            </a:endParaRPr>
          </a:p>
        </p:txBody>
      </p:sp>
      <p:pic>
        <p:nvPicPr>
          <p:cNvPr id="122" name="Google Shape;122;p16"/>
          <p:cNvPicPr preferRelativeResize="0"/>
          <p:nvPr/>
        </p:nvPicPr>
        <p:blipFill rotWithShape="1">
          <a:blip r:embed="rId6">
            <a:alphaModFix/>
          </a:blip>
          <a:srcRect/>
          <a:stretch/>
        </p:blipFill>
        <p:spPr>
          <a:xfrm rot="-5400000">
            <a:off x="6904827" y="1218275"/>
            <a:ext cx="2039225" cy="1441125"/>
          </a:xfrm>
          <a:prstGeom prst="rect">
            <a:avLst/>
          </a:prstGeom>
          <a:noFill/>
          <a:ln>
            <a:noFill/>
          </a:ln>
        </p:spPr>
      </p:pic>
      <p:pic>
        <p:nvPicPr>
          <p:cNvPr id="123" name="Google Shape;123;p16"/>
          <p:cNvPicPr preferRelativeResize="0"/>
          <p:nvPr/>
        </p:nvPicPr>
        <p:blipFill rotWithShape="1">
          <a:blip r:embed="rId7">
            <a:alphaModFix/>
          </a:blip>
          <a:srcRect l="26540" t="34263" r="23401" b="18579"/>
          <a:stretch/>
        </p:blipFill>
        <p:spPr>
          <a:xfrm rot="-5400000">
            <a:off x="2865075" y="1339539"/>
            <a:ext cx="1881825" cy="1295624"/>
          </a:xfrm>
          <a:prstGeom prst="rect">
            <a:avLst/>
          </a:prstGeom>
          <a:noFill/>
          <a:ln>
            <a:noFill/>
          </a:ln>
        </p:spPr>
      </p:pic>
      <p:pic>
        <p:nvPicPr>
          <p:cNvPr id="124" name="Google Shape;124;p16"/>
          <p:cNvPicPr preferRelativeResize="0"/>
          <p:nvPr/>
        </p:nvPicPr>
        <p:blipFill rotWithShape="1">
          <a:blip r:embed="rId8">
            <a:alphaModFix/>
          </a:blip>
          <a:srcRect l="13486" t="30376" r="20336" b="7515"/>
          <a:stretch/>
        </p:blipFill>
        <p:spPr>
          <a:xfrm rot="-5400000">
            <a:off x="3513241" y="3578739"/>
            <a:ext cx="1273974" cy="1594076"/>
          </a:xfrm>
          <a:prstGeom prst="rect">
            <a:avLst/>
          </a:prstGeom>
          <a:noFill/>
          <a:ln>
            <a:noFill/>
          </a:ln>
        </p:spPr>
      </p:pic>
      <p:pic>
        <p:nvPicPr>
          <p:cNvPr id="125" name="Google Shape;125;p16"/>
          <p:cNvPicPr preferRelativeResize="0"/>
          <p:nvPr/>
        </p:nvPicPr>
        <p:blipFill rotWithShape="1">
          <a:blip r:embed="rId9">
            <a:alphaModFix/>
          </a:blip>
          <a:srcRect t="12370" r="2940" b="10313"/>
          <a:stretch/>
        </p:blipFill>
        <p:spPr>
          <a:xfrm rot="-4">
            <a:off x="277746" y="3822965"/>
            <a:ext cx="1959708" cy="1170749"/>
          </a:xfrm>
          <a:prstGeom prst="rect">
            <a:avLst/>
          </a:prstGeom>
          <a:noFill/>
          <a:ln>
            <a:noFill/>
          </a:ln>
        </p:spPr>
      </p:pic>
      <p:pic>
        <p:nvPicPr>
          <p:cNvPr id="126" name="Google Shape;126;p16"/>
          <p:cNvPicPr preferRelativeResize="0"/>
          <p:nvPr/>
        </p:nvPicPr>
        <p:blipFill>
          <a:blip r:embed="rId10">
            <a:alphaModFix/>
          </a:blip>
          <a:stretch>
            <a:fillRect/>
          </a:stretch>
        </p:blipFill>
        <p:spPr>
          <a:xfrm>
            <a:off x="5894284" y="1162538"/>
            <a:ext cx="1000125" cy="1552575"/>
          </a:xfrm>
          <a:prstGeom prst="rect">
            <a:avLst/>
          </a:prstGeom>
          <a:noFill/>
          <a:ln>
            <a:noFill/>
          </a:ln>
        </p:spPr>
      </p:pic>
      <p:sp>
        <p:nvSpPr>
          <p:cNvPr id="20" name="TextBox 19">
            <a:extLst>
              <a:ext uri="{FF2B5EF4-FFF2-40B4-BE49-F238E27FC236}">
                <a16:creationId xmlns:a16="http://schemas.microsoft.com/office/drawing/2014/main" id="{A3C464C9-B45C-46BF-BE01-A3F3A926326E}"/>
              </a:ext>
            </a:extLst>
          </p:cNvPr>
          <p:cNvSpPr txBox="1"/>
          <p:nvPr/>
        </p:nvSpPr>
        <p:spPr>
          <a:xfrm>
            <a:off x="8045029" y="4284243"/>
            <a:ext cx="1441125" cy="646331"/>
          </a:xfrm>
          <a:prstGeom prst="rect">
            <a:avLst/>
          </a:prstGeom>
          <a:noFill/>
        </p:spPr>
        <p:txBody>
          <a:bodyPr wrap="square">
            <a:spAutoFit/>
          </a:bodyPr>
          <a:lstStyle/>
          <a:p>
            <a:pPr>
              <a:buClr>
                <a:srgbClr val="FC6641"/>
              </a:buClr>
            </a:pPr>
            <a:r>
              <a:rPr lang="en-US" sz="1800" dirty="0">
                <a:latin typeface="Times New Roman" panose="02020603050405020304" pitchFamily="18" charset="0"/>
                <a:cs typeface="Times New Roman" panose="02020603050405020304" pitchFamily="18" charset="0"/>
              </a:rPr>
              <a:t>Arduino </a:t>
            </a:r>
            <a:r>
              <a:rPr lang="en-US" dirty="0">
                <a:latin typeface="Times New Roman" panose="02020603050405020304" pitchFamily="18" charset="0"/>
                <a:cs typeface="Times New Roman" panose="02020603050405020304" pitchFamily="18" charset="0"/>
              </a:rPr>
              <a:t>Nano</a:t>
            </a:r>
            <a:endParaRPr lang="en-US" sz="1800" dirty="0">
              <a:latin typeface="Times New Roman" panose="02020603050405020304" pitchFamily="18" charset="0"/>
              <a:cs typeface="Times New Roman" panose="02020603050405020304" pitchFamily="18" charset="0"/>
            </a:endParaRPr>
          </a:p>
        </p:txBody>
      </p:sp>
      <p:pic>
        <p:nvPicPr>
          <p:cNvPr id="2052" name="Picture 4" descr="Arduino - ArduinoBoardNano">
            <a:extLst>
              <a:ext uri="{FF2B5EF4-FFF2-40B4-BE49-F238E27FC236}">
                <a16:creationId xmlns:a16="http://schemas.microsoft.com/office/drawing/2014/main" id="{F7649E46-3853-4DB2-BC86-08CF886FDE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804" t="24003" r="10951" b="21183"/>
          <a:stretch/>
        </p:blipFill>
        <p:spPr bwMode="auto">
          <a:xfrm>
            <a:off x="6351457" y="4124105"/>
            <a:ext cx="1637878" cy="826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Payload Stabilization Components &amp; Goals</a:t>
            </a:r>
            <a:endParaRPr sz="3200" dirty="0"/>
          </a:p>
        </p:txBody>
      </p:sp>
      <p:sp>
        <p:nvSpPr>
          <p:cNvPr id="131" name="Google Shape;131;p17"/>
          <p:cNvSpPr txBox="1">
            <a:spLocks noGrp="1"/>
          </p:cNvSpPr>
          <p:nvPr>
            <p:ph type="body" idx="1"/>
          </p:nvPr>
        </p:nvSpPr>
        <p:spPr>
          <a:xfrm>
            <a:off x="311700" y="1171400"/>
            <a:ext cx="4504024" cy="3869136"/>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dirty="0"/>
              <a:t>Goals:</a:t>
            </a:r>
            <a:endParaRPr dirty="0"/>
          </a:p>
          <a:p>
            <a:pPr marL="914400" lvl="0" indent="-317500" algn="l" rtl="0">
              <a:lnSpc>
                <a:spcPts val="2000"/>
              </a:lnSpc>
              <a:spcBef>
                <a:spcPts val="1200"/>
              </a:spcBef>
              <a:spcAft>
                <a:spcPts val="0"/>
              </a:spcAft>
              <a:buSzPts val="1400"/>
              <a:buChar char="●"/>
            </a:pPr>
            <a:r>
              <a:rPr lang="en" dirty="0"/>
              <a:t>Stabilize the payload to a specified direction</a:t>
            </a:r>
            <a:endParaRPr dirty="0"/>
          </a:p>
          <a:p>
            <a:pPr marL="0" lvl="0" indent="0" algn="l" rtl="0">
              <a:lnSpc>
                <a:spcPts val="2000"/>
              </a:lnSpc>
              <a:spcBef>
                <a:spcPts val="1200"/>
              </a:spcBef>
              <a:spcAft>
                <a:spcPts val="0"/>
              </a:spcAft>
              <a:buNone/>
            </a:pPr>
            <a:r>
              <a:rPr lang="en" dirty="0"/>
              <a:t>Components:</a:t>
            </a:r>
            <a:endParaRPr dirty="0"/>
          </a:p>
          <a:p>
            <a:pPr marL="914400" lvl="0" indent="-317500" algn="l" rtl="0">
              <a:lnSpc>
                <a:spcPct val="150000"/>
              </a:lnSpc>
              <a:spcBef>
                <a:spcPts val="1200"/>
              </a:spcBef>
              <a:spcAft>
                <a:spcPts val="0"/>
              </a:spcAft>
              <a:buSzPts val="1400"/>
              <a:buChar char="●"/>
            </a:pPr>
            <a:r>
              <a:rPr lang="en" dirty="0"/>
              <a:t>Arduino Nano</a:t>
            </a:r>
            <a:endParaRPr dirty="0"/>
          </a:p>
          <a:p>
            <a:pPr marL="914400" lvl="0" indent="-317500" algn="l" rtl="0">
              <a:lnSpc>
                <a:spcPct val="150000"/>
              </a:lnSpc>
              <a:spcBef>
                <a:spcPts val="0"/>
              </a:spcBef>
              <a:spcAft>
                <a:spcPts val="0"/>
              </a:spcAft>
              <a:buSzPts val="1400"/>
              <a:buChar char="●"/>
            </a:pPr>
            <a:r>
              <a:rPr lang="en" dirty="0"/>
              <a:t>MPU 6050</a:t>
            </a:r>
            <a:endParaRPr dirty="0"/>
          </a:p>
          <a:p>
            <a:pPr marL="914400" lvl="0" indent="-317500" algn="l" rtl="0">
              <a:lnSpc>
                <a:spcPct val="150000"/>
              </a:lnSpc>
              <a:spcBef>
                <a:spcPts val="0"/>
              </a:spcBef>
              <a:spcAft>
                <a:spcPts val="0"/>
              </a:spcAft>
              <a:buSzPts val="1400"/>
              <a:buChar char="●"/>
            </a:pPr>
            <a:r>
              <a:rPr lang="en" dirty="0"/>
              <a:t>(2) Runcam 5</a:t>
            </a:r>
            <a:endParaRPr dirty="0"/>
          </a:p>
          <a:p>
            <a:pPr marL="914400" lvl="0" indent="-317500" algn="l" rtl="0">
              <a:lnSpc>
                <a:spcPct val="150000"/>
              </a:lnSpc>
              <a:spcBef>
                <a:spcPts val="0"/>
              </a:spcBef>
              <a:spcAft>
                <a:spcPts val="0"/>
              </a:spcAft>
              <a:buSzPts val="1400"/>
              <a:buChar char="●"/>
            </a:pPr>
            <a:r>
              <a:rPr lang="en" dirty="0"/>
              <a:t>3.7V, 6600mAh Battery</a:t>
            </a:r>
            <a:endParaRPr dirty="0"/>
          </a:p>
          <a:p>
            <a:pPr marL="914400" lvl="0" indent="-317500" algn="l" rtl="0">
              <a:lnSpc>
                <a:spcPct val="150000"/>
              </a:lnSpc>
              <a:spcBef>
                <a:spcPts val="0"/>
              </a:spcBef>
              <a:spcAft>
                <a:spcPts val="0"/>
              </a:spcAft>
              <a:buSzPts val="1400"/>
              <a:buChar char="●"/>
            </a:pPr>
            <a:r>
              <a:rPr lang="en" dirty="0"/>
              <a:t>DigiKey DC Motor</a:t>
            </a:r>
            <a:endParaRPr dirty="0"/>
          </a:p>
        </p:txBody>
      </p:sp>
      <p:pic>
        <p:nvPicPr>
          <p:cNvPr id="132" name="Google Shape;132;p17"/>
          <p:cNvPicPr preferRelativeResize="0"/>
          <p:nvPr/>
        </p:nvPicPr>
        <p:blipFill rotWithShape="1">
          <a:blip r:embed="rId3">
            <a:alphaModFix/>
          </a:blip>
          <a:srcRect t="27551" b="8209"/>
          <a:stretch/>
        </p:blipFill>
        <p:spPr>
          <a:xfrm>
            <a:off x="4815724" y="1244134"/>
            <a:ext cx="4016576" cy="34378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Physical Design</a:t>
            </a:r>
            <a:endParaRPr sz="3200" dirty="0"/>
          </a:p>
        </p:txBody>
      </p:sp>
      <p:sp>
        <p:nvSpPr>
          <p:cNvPr id="139" name="Google Shape;139;p18"/>
          <p:cNvSpPr txBox="1">
            <a:spLocks noGrp="1"/>
          </p:cNvSpPr>
          <p:nvPr>
            <p:ph type="body" idx="1"/>
          </p:nvPr>
        </p:nvSpPr>
        <p:spPr>
          <a:xfrm>
            <a:off x="91539" y="1017725"/>
            <a:ext cx="2948841" cy="18361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Materials Used:</a:t>
            </a:r>
            <a:endParaRPr sz="1600" dirty="0"/>
          </a:p>
          <a:p>
            <a:pPr marL="482600">
              <a:spcBef>
                <a:spcPts val="1200"/>
              </a:spcBef>
              <a:buSzPts val="1400"/>
            </a:pPr>
            <a:r>
              <a:rPr lang="en" sz="1800" dirty="0"/>
              <a:t>Solid core Foam Board </a:t>
            </a:r>
          </a:p>
          <a:p>
            <a:pPr marL="482600">
              <a:spcBef>
                <a:spcPts val="1200"/>
              </a:spcBef>
              <a:buSzPts val="1400"/>
            </a:pPr>
            <a:r>
              <a:rPr lang="en" sz="1800" dirty="0"/>
              <a:t>Gaffer and Kapton Tape</a:t>
            </a:r>
          </a:p>
        </p:txBody>
      </p:sp>
      <p:pic>
        <p:nvPicPr>
          <p:cNvPr id="142" name="Google Shape;142;p18"/>
          <p:cNvPicPr preferRelativeResize="0"/>
          <p:nvPr/>
        </p:nvPicPr>
        <p:blipFill>
          <a:blip r:embed="rId3">
            <a:alphaModFix/>
          </a:blip>
          <a:stretch>
            <a:fillRect/>
          </a:stretch>
        </p:blipFill>
        <p:spPr>
          <a:xfrm>
            <a:off x="3275705" y="2853865"/>
            <a:ext cx="2664117" cy="2289635"/>
          </a:xfrm>
          <a:prstGeom prst="rect">
            <a:avLst/>
          </a:prstGeom>
          <a:noFill/>
          <a:ln>
            <a:noFill/>
          </a:ln>
        </p:spPr>
      </p:pic>
      <p:pic>
        <p:nvPicPr>
          <p:cNvPr id="7" name="Content Placeholder 13" descr="A picture containing indoor, floor, items&#10;&#10;Description automatically generated">
            <a:extLst>
              <a:ext uri="{FF2B5EF4-FFF2-40B4-BE49-F238E27FC236}">
                <a16:creationId xmlns:a16="http://schemas.microsoft.com/office/drawing/2014/main" id="{52BC0D94-1FB8-42A7-A5B0-8648793AF731}"/>
              </a:ext>
            </a:extLst>
          </p:cNvPr>
          <p:cNvPicPr>
            <a:picLocks noChangeAspect="1"/>
          </p:cNvPicPr>
          <p:nvPr/>
        </p:nvPicPr>
        <p:blipFill>
          <a:blip r:embed="rId4"/>
          <a:stretch>
            <a:fillRect/>
          </a:stretch>
        </p:blipFill>
        <p:spPr>
          <a:xfrm>
            <a:off x="0" y="2859702"/>
            <a:ext cx="3204179" cy="2289635"/>
          </a:xfrm>
          <a:prstGeom prst="rect">
            <a:avLst/>
          </a:prstGeom>
        </p:spPr>
      </p:pic>
      <p:pic>
        <p:nvPicPr>
          <p:cNvPr id="8" name="Picture 7" descr="A picture containing cable, connector&#10;&#10;Description automatically generated">
            <a:extLst>
              <a:ext uri="{FF2B5EF4-FFF2-40B4-BE49-F238E27FC236}">
                <a16:creationId xmlns:a16="http://schemas.microsoft.com/office/drawing/2014/main" id="{41BC1305-752D-4322-9DAA-E9429F8C0245}"/>
              </a:ext>
            </a:extLst>
          </p:cNvPr>
          <p:cNvPicPr>
            <a:picLocks noChangeAspect="1"/>
          </p:cNvPicPr>
          <p:nvPr/>
        </p:nvPicPr>
        <p:blipFill rotWithShape="1">
          <a:blip r:embed="rId5"/>
          <a:srcRect t="494" r="-4" b="3330"/>
          <a:stretch/>
        </p:blipFill>
        <p:spPr>
          <a:xfrm>
            <a:off x="5969590" y="2853865"/>
            <a:ext cx="3174410" cy="2289635"/>
          </a:xfrm>
          <a:prstGeom prst="rect">
            <a:avLst/>
          </a:prstGeom>
        </p:spPr>
      </p:pic>
      <p:pic>
        <p:nvPicPr>
          <p:cNvPr id="9" name="Picture 8" descr="A picture containing indoor, floor&#10;&#10;Description automatically generated">
            <a:extLst>
              <a:ext uri="{FF2B5EF4-FFF2-40B4-BE49-F238E27FC236}">
                <a16:creationId xmlns:a16="http://schemas.microsoft.com/office/drawing/2014/main" id="{8A2D670E-5024-4C44-8C96-527F2F0FBADF}"/>
              </a:ext>
            </a:extLst>
          </p:cNvPr>
          <p:cNvPicPr>
            <a:picLocks noChangeAspect="1"/>
          </p:cNvPicPr>
          <p:nvPr/>
        </p:nvPicPr>
        <p:blipFill rotWithShape="1">
          <a:blip r:embed="rId6"/>
          <a:srcRect l="6187" t="19562" r="17488" b="8361"/>
          <a:stretch/>
        </p:blipFill>
        <p:spPr>
          <a:xfrm>
            <a:off x="5969591" y="605577"/>
            <a:ext cx="3174410" cy="2248288"/>
          </a:xfrm>
          <a:prstGeom prst="rect">
            <a:avLst/>
          </a:prstGeom>
        </p:spPr>
      </p:pic>
      <p:sp>
        <p:nvSpPr>
          <p:cNvPr id="11" name="TextBox 10">
            <a:extLst>
              <a:ext uri="{FF2B5EF4-FFF2-40B4-BE49-F238E27FC236}">
                <a16:creationId xmlns:a16="http://schemas.microsoft.com/office/drawing/2014/main" id="{0E06B8EC-0738-4805-9E9C-5818D372DD0E}"/>
              </a:ext>
            </a:extLst>
          </p:cNvPr>
          <p:cNvSpPr txBox="1"/>
          <p:nvPr/>
        </p:nvSpPr>
        <p:spPr>
          <a:xfrm>
            <a:off x="2697480" y="1362323"/>
            <a:ext cx="3025140" cy="800219"/>
          </a:xfrm>
          <a:prstGeom prst="rect">
            <a:avLst/>
          </a:prstGeom>
          <a:noFill/>
        </p:spPr>
        <p:txBody>
          <a:bodyPr wrap="square">
            <a:spAutoFit/>
          </a:bodyPr>
          <a:lstStyle/>
          <a:p>
            <a:pPr marL="768350" indent="-285750">
              <a:spcBef>
                <a:spcPts val="1200"/>
              </a:spcBef>
              <a:buSzPts val="1400"/>
              <a:buFont typeface="Arial" panose="020B0604020202020204" pitchFamily="34" charset="0"/>
              <a:buChar char="•"/>
            </a:pPr>
            <a:r>
              <a:rPr lang="en-US" sz="1800" dirty="0"/>
              <a:t>Hot Glue</a:t>
            </a:r>
          </a:p>
          <a:p>
            <a:pPr marL="768350" indent="-285750">
              <a:spcBef>
                <a:spcPts val="1200"/>
              </a:spcBef>
              <a:buSzPts val="1400"/>
              <a:buFont typeface="Arial" panose="020B0604020202020204" pitchFamily="34" charset="0"/>
              <a:buChar char="•"/>
            </a:pPr>
            <a:r>
              <a:rPr lang="en-US" sz="1800" dirty="0"/>
              <a:t>PLA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p:nvPr/>
        </p:nvSpPr>
        <p:spPr>
          <a:xfrm>
            <a:off x="1266825" y="1132963"/>
            <a:ext cx="6618900" cy="3431100"/>
          </a:xfrm>
          <a:prstGeom prst="rect">
            <a:avLst/>
          </a:prstGeom>
          <a:solidFill>
            <a:schemeClr val="tx1">
              <a:alpha val="0"/>
            </a:schemeClr>
          </a:solidFill>
          <a:ln w="19050" cap="flat" cmpd="sng">
            <a:solidFill>
              <a:schemeClr val="tx1"/>
            </a:solidFill>
            <a:prstDash val="dash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48" name="Google Shape;148;p19"/>
          <p:cNvSpPr/>
          <p:nvPr/>
        </p:nvSpPr>
        <p:spPr>
          <a:xfrm>
            <a:off x="3903656" y="2073229"/>
            <a:ext cx="2901900" cy="1603200"/>
          </a:xfrm>
          <a:prstGeom prst="rect">
            <a:avLst/>
          </a:prstGeom>
          <a:solidFill>
            <a:srgbClr val="FFFFFF">
              <a:alpha val="0"/>
            </a:srgbClr>
          </a:solidFill>
          <a:ln w="9525" cap="flat" cmpd="sng">
            <a:solidFill>
              <a:schemeClr val="tx1"/>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49" name="Google Shape;149;p19"/>
          <p:cNvSpPr txBox="1">
            <a:spLocks noGrp="1"/>
          </p:cNvSpPr>
          <p:nvPr>
            <p:ph type="title"/>
          </p:nvPr>
        </p:nvSpPr>
        <p:spPr>
          <a:xfrm>
            <a:off x="348050" y="381825"/>
            <a:ext cx="8520600" cy="64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solidFill>
                  <a:schemeClr val="tx1"/>
                </a:solidFill>
              </a:rPr>
              <a:t>Fall Semester System Block Diagram</a:t>
            </a:r>
            <a:endParaRPr sz="3200" dirty="0">
              <a:solidFill>
                <a:schemeClr val="tx1"/>
              </a:solidFill>
            </a:endParaRPr>
          </a:p>
        </p:txBody>
      </p:sp>
      <p:sp>
        <p:nvSpPr>
          <p:cNvPr id="172" name="Google Shape;172;p19"/>
          <p:cNvSpPr txBox="1">
            <a:spLocks noGrp="1"/>
          </p:cNvSpPr>
          <p:nvPr>
            <p:ph type="body" idx="4294967295"/>
          </p:nvPr>
        </p:nvSpPr>
        <p:spPr>
          <a:xfrm>
            <a:off x="6829320" y="1142894"/>
            <a:ext cx="1224555" cy="70786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300"/>
              <a:buNone/>
            </a:pPr>
            <a:r>
              <a:rPr lang="en" sz="1400" dirty="0">
                <a:solidFill>
                  <a:schemeClr val="tx1"/>
                </a:solidFill>
              </a:rPr>
              <a:t>Payload Housing</a:t>
            </a:r>
            <a:endParaRPr sz="1400" dirty="0">
              <a:solidFill>
                <a:schemeClr val="tx1"/>
              </a:solidFill>
            </a:endParaRPr>
          </a:p>
        </p:txBody>
      </p:sp>
      <p:sp>
        <p:nvSpPr>
          <p:cNvPr id="173" name="Google Shape;173;p19"/>
          <p:cNvSpPr txBox="1">
            <a:spLocks noGrp="1"/>
          </p:cNvSpPr>
          <p:nvPr>
            <p:ph type="body" idx="4294967295"/>
          </p:nvPr>
        </p:nvSpPr>
        <p:spPr>
          <a:xfrm>
            <a:off x="2842196" y="2974649"/>
            <a:ext cx="589620" cy="41720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300"/>
              <a:buNone/>
            </a:pPr>
            <a:r>
              <a:rPr lang="en" sz="1400" dirty="0">
                <a:solidFill>
                  <a:schemeClr val="tx1"/>
                </a:solidFill>
              </a:rPr>
              <a:t>PCB</a:t>
            </a:r>
            <a:endParaRPr sz="1400" dirty="0">
              <a:solidFill>
                <a:schemeClr val="tx1"/>
              </a:solidFill>
            </a:endParaRPr>
          </a:p>
        </p:txBody>
      </p:sp>
      <p:pic>
        <p:nvPicPr>
          <p:cNvPr id="150" name="Google Shape;150;p19"/>
          <p:cNvPicPr preferRelativeResize="0"/>
          <p:nvPr/>
        </p:nvPicPr>
        <p:blipFill>
          <a:blip r:embed="rId3">
            <a:alphaModFix/>
          </a:blip>
          <a:stretch>
            <a:fillRect/>
          </a:stretch>
        </p:blipFill>
        <p:spPr>
          <a:xfrm>
            <a:off x="25508" y="2848513"/>
            <a:ext cx="2322808" cy="2276460"/>
          </a:xfrm>
          <a:prstGeom prst="rect">
            <a:avLst/>
          </a:prstGeom>
          <a:noFill/>
          <a:ln w="19050" cap="flat" cmpd="sng">
            <a:solidFill>
              <a:schemeClr val="dk2"/>
            </a:solidFill>
            <a:prstDash val="solid"/>
            <a:round/>
            <a:headEnd type="none" w="sm" len="sm"/>
            <a:tailEnd type="none" w="sm" len="sm"/>
          </a:ln>
        </p:spPr>
      </p:pic>
      <p:sp>
        <p:nvSpPr>
          <p:cNvPr id="151" name="Google Shape;151;p19"/>
          <p:cNvSpPr/>
          <p:nvPr/>
        </p:nvSpPr>
        <p:spPr>
          <a:xfrm>
            <a:off x="4144413" y="2211980"/>
            <a:ext cx="1120800" cy="5856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52" name="Google Shape;152;p19"/>
          <p:cNvSpPr/>
          <p:nvPr/>
        </p:nvSpPr>
        <p:spPr>
          <a:xfrm>
            <a:off x="5507800" y="2265580"/>
            <a:ext cx="1120800" cy="4812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53" name="Google Shape;153;p19"/>
          <p:cNvSpPr/>
          <p:nvPr/>
        </p:nvSpPr>
        <p:spPr>
          <a:xfrm>
            <a:off x="2831340" y="1395748"/>
            <a:ext cx="1120800" cy="4812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55" name="Google Shape;155;p19"/>
          <p:cNvSpPr/>
          <p:nvPr/>
        </p:nvSpPr>
        <p:spPr>
          <a:xfrm>
            <a:off x="1430761" y="1395113"/>
            <a:ext cx="1120800" cy="4812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57" name="Google Shape;157;p19"/>
          <p:cNvSpPr/>
          <p:nvPr/>
        </p:nvSpPr>
        <p:spPr>
          <a:xfrm>
            <a:off x="2556438" y="1590813"/>
            <a:ext cx="244200" cy="138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58" name="Google Shape;158;p19"/>
          <p:cNvSpPr/>
          <p:nvPr/>
        </p:nvSpPr>
        <p:spPr>
          <a:xfrm rot="10800000" flipH="1">
            <a:off x="3303538" y="1900663"/>
            <a:ext cx="840300" cy="687300"/>
          </a:xfrm>
          <a:prstGeom prst="bentArrow">
            <a:avLst>
              <a:gd name="adj1" fmla="val 13282"/>
              <a:gd name="adj2" fmla="val 13954"/>
              <a:gd name="adj3" fmla="val 20085"/>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59" name="Google Shape;159;p19"/>
          <p:cNvSpPr/>
          <p:nvPr/>
        </p:nvSpPr>
        <p:spPr>
          <a:xfrm>
            <a:off x="5263601" y="2418988"/>
            <a:ext cx="244200" cy="138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60" name="Google Shape;160;p19"/>
          <p:cNvSpPr txBox="1"/>
          <p:nvPr/>
        </p:nvSpPr>
        <p:spPr>
          <a:xfrm>
            <a:off x="2427887" y="1268088"/>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dirty="0">
                <a:latin typeface="Nunito"/>
                <a:ea typeface="Nunito"/>
                <a:cs typeface="Nunito"/>
                <a:sym typeface="Nunito"/>
              </a:rPr>
              <a:t>7.4</a:t>
            </a:r>
            <a:r>
              <a:rPr lang="en" sz="1400" b="0" i="0" u="none" strike="noStrike" cap="none" dirty="0">
                <a:latin typeface="Nunito"/>
                <a:ea typeface="Nunito"/>
                <a:cs typeface="Nunito"/>
                <a:sym typeface="Nunito"/>
              </a:rPr>
              <a:t>V</a:t>
            </a:r>
            <a:endParaRPr sz="1400" b="0" i="0" u="none" strike="noStrike" cap="none" dirty="0">
              <a:latin typeface="Nunito"/>
              <a:ea typeface="Nunito"/>
              <a:cs typeface="Nunito"/>
              <a:sym typeface="Nunito"/>
            </a:endParaRPr>
          </a:p>
        </p:txBody>
      </p:sp>
      <p:sp>
        <p:nvSpPr>
          <p:cNvPr id="161" name="Google Shape;161;p19"/>
          <p:cNvSpPr txBox="1"/>
          <p:nvPr/>
        </p:nvSpPr>
        <p:spPr>
          <a:xfrm>
            <a:off x="2851812" y="2116913"/>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b="0" i="0" u="none" strike="noStrike" cap="none" dirty="0">
                <a:latin typeface="Nunito"/>
                <a:ea typeface="Nunito"/>
                <a:cs typeface="Nunito"/>
                <a:sym typeface="Nunito"/>
              </a:rPr>
              <a:t>7.4V</a:t>
            </a:r>
            <a:endParaRPr sz="1400" b="0" i="0" u="none" strike="noStrike" cap="none" dirty="0">
              <a:latin typeface="Nunito"/>
              <a:ea typeface="Nunito"/>
              <a:cs typeface="Nunito"/>
              <a:sym typeface="Nunito"/>
            </a:endParaRPr>
          </a:p>
        </p:txBody>
      </p:sp>
      <p:sp>
        <p:nvSpPr>
          <p:cNvPr id="162" name="Google Shape;162;p19"/>
          <p:cNvSpPr/>
          <p:nvPr/>
        </p:nvSpPr>
        <p:spPr>
          <a:xfrm rot="5400000">
            <a:off x="6199913" y="2800463"/>
            <a:ext cx="344100" cy="195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65" name="Google Shape;165;p19"/>
          <p:cNvSpPr/>
          <p:nvPr/>
        </p:nvSpPr>
        <p:spPr>
          <a:xfrm>
            <a:off x="5507925" y="3072488"/>
            <a:ext cx="1120800" cy="4812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67" name="Google Shape;167;p19"/>
          <p:cNvSpPr/>
          <p:nvPr/>
        </p:nvSpPr>
        <p:spPr>
          <a:xfrm rot="5400000">
            <a:off x="6199913" y="1975213"/>
            <a:ext cx="344100" cy="195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68" name="Google Shape;168;p19"/>
          <p:cNvSpPr/>
          <p:nvPr/>
        </p:nvSpPr>
        <p:spPr>
          <a:xfrm>
            <a:off x="5509375" y="1440192"/>
            <a:ext cx="1120800" cy="4812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70" name="Google Shape;170;p19"/>
          <p:cNvSpPr/>
          <p:nvPr/>
        </p:nvSpPr>
        <p:spPr>
          <a:xfrm rot="10800000" flipH="1">
            <a:off x="4667513" y="2776888"/>
            <a:ext cx="840300" cy="640500"/>
          </a:xfrm>
          <a:prstGeom prst="bentArrow">
            <a:avLst>
              <a:gd name="adj1" fmla="val 13282"/>
              <a:gd name="adj2" fmla="val 13954"/>
              <a:gd name="adj3" fmla="val 20085"/>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71" name="Google Shape;171;p19"/>
          <p:cNvSpPr/>
          <p:nvPr/>
        </p:nvSpPr>
        <p:spPr>
          <a:xfrm>
            <a:off x="4667513" y="1556063"/>
            <a:ext cx="840300" cy="640500"/>
          </a:xfrm>
          <a:prstGeom prst="bentArrow">
            <a:avLst>
              <a:gd name="adj1" fmla="val 13282"/>
              <a:gd name="adj2" fmla="val 13954"/>
              <a:gd name="adj3" fmla="val 20085"/>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74" name="Google Shape;174;p19"/>
          <p:cNvSpPr txBox="1"/>
          <p:nvPr/>
        </p:nvSpPr>
        <p:spPr>
          <a:xfrm>
            <a:off x="5142017" y="2067151"/>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dirty="0">
                <a:latin typeface="Nunito"/>
                <a:ea typeface="Nunito"/>
                <a:cs typeface="Nunito"/>
                <a:sym typeface="Nunito"/>
              </a:rPr>
              <a:t>7.4</a:t>
            </a:r>
            <a:r>
              <a:rPr lang="en" sz="1400" b="0" i="0" u="none" strike="noStrike" cap="none" dirty="0">
                <a:latin typeface="Nunito"/>
                <a:ea typeface="Nunito"/>
                <a:cs typeface="Nunito"/>
                <a:sym typeface="Nunito"/>
              </a:rPr>
              <a:t>V</a:t>
            </a:r>
            <a:endParaRPr sz="1400" b="0" i="0" u="none" strike="noStrike" cap="none" dirty="0">
              <a:latin typeface="Nunito"/>
              <a:ea typeface="Nunito"/>
              <a:cs typeface="Nunito"/>
              <a:sym typeface="Nunito"/>
            </a:endParaRPr>
          </a:p>
        </p:txBody>
      </p:sp>
      <p:sp>
        <p:nvSpPr>
          <p:cNvPr id="175" name="Google Shape;175;p19"/>
          <p:cNvSpPr txBox="1"/>
          <p:nvPr/>
        </p:nvSpPr>
        <p:spPr>
          <a:xfrm>
            <a:off x="4837012" y="3070000"/>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a:latin typeface="Nunito"/>
                <a:ea typeface="Nunito"/>
                <a:cs typeface="Nunito"/>
                <a:sym typeface="Nunito"/>
              </a:rPr>
              <a:t>5</a:t>
            </a:r>
            <a:r>
              <a:rPr lang="en" sz="1400" b="0" i="0" u="none" strike="noStrike" cap="none">
                <a:latin typeface="Nunito"/>
                <a:ea typeface="Nunito"/>
                <a:cs typeface="Nunito"/>
                <a:sym typeface="Nunito"/>
              </a:rPr>
              <a:t>V</a:t>
            </a:r>
            <a:endParaRPr sz="1400" b="0" i="0" u="none" strike="noStrike" cap="none">
              <a:latin typeface="Nunito"/>
              <a:ea typeface="Nunito"/>
              <a:cs typeface="Nunito"/>
              <a:sym typeface="Nunito"/>
            </a:endParaRPr>
          </a:p>
        </p:txBody>
      </p:sp>
      <p:sp>
        <p:nvSpPr>
          <p:cNvPr id="176" name="Google Shape;176;p19"/>
          <p:cNvSpPr txBox="1"/>
          <p:nvPr/>
        </p:nvSpPr>
        <p:spPr>
          <a:xfrm>
            <a:off x="4599714" y="1399013"/>
            <a:ext cx="9759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b="0" i="0" u="none" strike="noStrike" cap="none">
                <a:latin typeface="Nunito"/>
                <a:ea typeface="Nunito"/>
                <a:cs typeface="Nunito"/>
                <a:sym typeface="Nunito"/>
              </a:rPr>
              <a:t>3.3V &amp; 5V</a:t>
            </a:r>
            <a:endParaRPr sz="1400" b="0" i="0" u="none" strike="noStrike" cap="none">
              <a:latin typeface="Nunito"/>
              <a:ea typeface="Nunito"/>
              <a:cs typeface="Nunito"/>
              <a:sym typeface="Nunito"/>
            </a:endParaRPr>
          </a:p>
        </p:txBody>
      </p:sp>
      <p:sp>
        <p:nvSpPr>
          <p:cNvPr id="177" name="Google Shape;177;p19"/>
          <p:cNvSpPr/>
          <p:nvPr/>
        </p:nvSpPr>
        <p:spPr>
          <a:xfrm>
            <a:off x="5509410" y="3802225"/>
            <a:ext cx="1120800" cy="7479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79" name="Google Shape;179;p19"/>
          <p:cNvSpPr/>
          <p:nvPr/>
        </p:nvSpPr>
        <p:spPr>
          <a:xfrm>
            <a:off x="5645163" y="4131025"/>
            <a:ext cx="871500" cy="4191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81" name="Google Shape;181;p19"/>
          <p:cNvSpPr/>
          <p:nvPr/>
        </p:nvSpPr>
        <p:spPr>
          <a:xfrm rot="10800000" flipH="1">
            <a:off x="4667513" y="2776317"/>
            <a:ext cx="840300" cy="1501200"/>
          </a:xfrm>
          <a:prstGeom prst="bentArrow">
            <a:avLst>
              <a:gd name="adj1" fmla="val 10098"/>
              <a:gd name="adj2" fmla="val 11503"/>
              <a:gd name="adj3" fmla="val 14804"/>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82" name="Google Shape;182;p19"/>
          <p:cNvSpPr/>
          <p:nvPr/>
        </p:nvSpPr>
        <p:spPr>
          <a:xfrm>
            <a:off x="6910213" y="2295242"/>
            <a:ext cx="871500" cy="419100"/>
          </a:xfrm>
          <a:prstGeom prst="roundRect">
            <a:avLst>
              <a:gd name="adj" fmla="val 16667"/>
            </a:avLst>
          </a:prstGeom>
          <a:solidFill>
            <a:schemeClr val="accent1"/>
          </a:solidFill>
          <a:ln w="9525"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84" name="Google Shape;184;p19"/>
          <p:cNvSpPr/>
          <p:nvPr/>
        </p:nvSpPr>
        <p:spPr>
          <a:xfrm>
            <a:off x="6630214" y="2419000"/>
            <a:ext cx="278400" cy="138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185" name="Google Shape;185;p19"/>
          <p:cNvSpPr txBox="1"/>
          <p:nvPr/>
        </p:nvSpPr>
        <p:spPr>
          <a:xfrm>
            <a:off x="2623588" y="3657924"/>
            <a:ext cx="1367126" cy="75937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dirty="0">
                <a:highlight>
                  <a:srgbClr val="FF0000"/>
                </a:highlight>
                <a:latin typeface="Nunito"/>
                <a:ea typeface="Nunito"/>
                <a:cs typeface="Nunito"/>
                <a:sym typeface="Nunito"/>
              </a:rPr>
              <a:t>Red = Power</a:t>
            </a:r>
            <a:endParaRPr sz="1400" dirty="0">
              <a:highlight>
                <a:srgbClr val="FF0000"/>
              </a:highlight>
              <a:latin typeface="Nunito"/>
              <a:ea typeface="Nunito"/>
              <a:cs typeface="Nunito"/>
              <a:sym typeface="Nunito"/>
            </a:endParaRPr>
          </a:p>
          <a:p>
            <a:pPr marL="0" lvl="0" indent="0" algn="l" rtl="0">
              <a:lnSpc>
                <a:spcPct val="100000"/>
              </a:lnSpc>
              <a:spcBef>
                <a:spcPts val="1200"/>
              </a:spcBef>
              <a:spcAft>
                <a:spcPts val="1200"/>
              </a:spcAft>
              <a:buNone/>
            </a:pPr>
            <a:r>
              <a:rPr lang="en" sz="1400" dirty="0">
                <a:highlight>
                  <a:srgbClr val="9900FF"/>
                </a:highlight>
                <a:latin typeface="Nunito"/>
                <a:ea typeface="Nunito"/>
                <a:cs typeface="Nunito"/>
                <a:sym typeface="Nunito"/>
              </a:rPr>
              <a:t>Purple = Data</a:t>
            </a:r>
            <a:endParaRPr sz="1400" dirty="0">
              <a:highlight>
                <a:srgbClr val="9900FF"/>
              </a:highlight>
              <a:latin typeface="Nunito"/>
              <a:ea typeface="Nunito"/>
              <a:cs typeface="Nunito"/>
              <a:sym typeface="Nunito"/>
            </a:endParaRPr>
          </a:p>
        </p:txBody>
      </p:sp>
      <p:sp>
        <p:nvSpPr>
          <p:cNvPr id="186" name="Google Shape;186;p19"/>
          <p:cNvSpPr txBox="1"/>
          <p:nvPr/>
        </p:nvSpPr>
        <p:spPr>
          <a:xfrm>
            <a:off x="4837012" y="3905501"/>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a:latin typeface="Nunito"/>
                <a:ea typeface="Nunito"/>
                <a:cs typeface="Nunito"/>
                <a:sym typeface="Nunito"/>
              </a:rPr>
              <a:t>5</a:t>
            </a:r>
            <a:r>
              <a:rPr lang="en" sz="1400" b="0" i="0" u="none" strike="noStrike" cap="none">
                <a:latin typeface="Nunito"/>
                <a:ea typeface="Nunito"/>
                <a:cs typeface="Nunito"/>
                <a:sym typeface="Nunito"/>
              </a:rPr>
              <a:t>V</a:t>
            </a:r>
            <a:endParaRPr sz="1400" b="0" i="0" u="none" strike="noStrike" cap="none">
              <a:latin typeface="Nunito"/>
              <a:ea typeface="Nunito"/>
              <a:cs typeface="Nunito"/>
              <a:sym typeface="Nunito"/>
            </a:endParaRPr>
          </a:p>
        </p:txBody>
      </p:sp>
      <p:sp>
        <p:nvSpPr>
          <p:cNvPr id="156" name="Google Shape;156;p19"/>
          <p:cNvSpPr txBox="1">
            <a:spLocks noGrp="1"/>
          </p:cNvSpPr>
          <p:nvPr>
            <p:ph type="body" idx="4294967295"/>
          </p:nvPr>
        </p:nvSpPr>
        <p:spPr>
          <a:xfrm>
            <a:off x="1383651" y="1395841"/>
            <a:ext cx="1120775" cy="481013"/>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1300"/>
              <a:buNone/>
            </a:pPr>
            <a:r>
              <a:rPr lang="en" sz="1400" dirty="0">
                <a:solidFill>
                  <a:schemeClr val="tx1"/>
                </a:solidFill>
              </a:rPr>
              <a:t>Battery</a:t>
            </a:r>
            <a:endParaRPr sz="1400" dirty="0">
              <a:solidFill>
                <a:schemeClr val="tx1"/>
              </a:solidFill>
            </a:endParaRPr>
          </a:p>
        </p:txBody>
      </p:sp>
      <p:sp>
        <p:nvSpPr>
          <p:cNvPr id="163" name="Google Shape;163;p19"/>
          <p:cNvSpPr txBox="1">
            <a:spLocks noGrp="1"/>
          </p:cNvSpPr>
          <p:nvPr>
            <p:ph type="body" idx="4294967295"/>
          </p:nvPr>
        </p:nvSpPr>
        <p:spPr>
          <a:xfrm>
            <a:off x="4151105" y="2281252"/>
            <a:ext cx="1120775" cy="585788"/>
          </a:xfrm>
          <a:prstGeom prst="rect">
            <a:avLst/>
          </a:prstGeom>
          <a:noFill/>
          <a:ln>
            <a:noFill/>
          </a:ln>
        </p:spPr>
        <p:txBody>
          <a:bodyPr spcFirstLastPara="1" wrap="square" lIns="91425" tIns="91425" rIns="91425" bIns="91425" anchor="ctr" anchorCtr="0">
            <a:noAutofit/>
          </a:bodyPr>
          <a:lstStyle/>
          <a:p>
            <a:pPr marL="0" lvl="0" indent="0" algn="ctr" rtl="0">
              <a:lnSpc>
                <a:spcPct val="95000"/>
              </a:lnSpc>
              <a:spcBef>
                <a:spcPts val="0"/>
              </a:spcBef>
              <a:spcAft>
                <a:spcPts val="1200"/>
              </a:spcAft>
              <a:buSzPts val="935"/>
              <a:buNone/>
            </a:pPr>
            <a:r>
              <a:rPr lang="en" sz="1400" dirty="0">
                <a:solidFill>
                  <a:schemeClr val="tx1"/>
                </a:solidFill>
              </a:rPr>
              <a:t>Power Regulation</a:t>
            </a:r>
            <a:endParaRPr sz="1400" dirty="0">
              <a:solidFill>
                <a:schemeClr val="tx1"/>
              </a:solidFill>
            </a:endParaRPr>
          </a:p>
        </p:txBody>
      </p:sp>
      <p:sp>
        <p:nvSpPr>
          <p:cNvPr id="164" name="Google Shape;164;p19"/>
          <p:cNvSpPr txBox="1">
            <a:spLocks noGrp="1"/>
          </p:cNvSpPr>
          <p:nvPr>
            <p:ph type="body" idx="4294967295"/>
          </p:nvPr>
        </p:nvSpPr>
        <p:spPr>
          <a:xfrm>
            <a:off x="5564959" y="2304800"/>
            <a:ext cx="976312" cy="481013"/>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770"/>
              <a:buNone/>
            </a:pPr>
            <a:r>
              <a:rPr lang="en" sz="1400" dirty="0">
                <a:solidFill>
                  <a:schemeClr val="tx1"/>
                </a:solidFill>
              </a:rPr>
              <a:t>Mega 2560</a:t>
            </a:r>
            <a:endParaRPr sz="1400" dirty="0">
              <a:solidFill>
                <a:schemeClr val="tx1"/>
              </a:solidFill>
            </a:endParaRPr>
          </a:p>
        </p:txBody>
      </p:sp>
      <p:sp>
        <p:nvSpPr>
          <p:cNvPr id="166" name="Google Shape;166;p19"/>
          <p:cNvSpPr txBox="1">
            <a:spLocks noGrp="1"/>
          </p:cNvSpPr>
          <p:nvPr>
            <p:ph type="body" idx="4294967295"/>
          </p:nvPr>
        </p:nvSpPr>
        <p:spPr>
          <a:xfrm>
            <a:off x="5537579" y="3152857"/>
            <a:ext cx="1120775" cy="41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1300"/>
              <a:buNone/>
            </a:pPr>
            <a:r>
              <a:rPr lang="en" sz="1400" dirty="0">
                <a:solidFill>
                  <a:schemeClr val="tx1"/>
                </a:solidFill>
              </a:rPr>
              <a:t>SD Card Module</a:t>
            </a:r>
            <a:endParaRPr sz="1400" dirty="0">
              <a:solidFill>
                <a:schemeClr val="tx1"/>
              </a:solidFill>
            </a:endParaRPr>
          </a:p>
        </p:txBody>
      </p:sp>
      <p:sp>
        <p:nvSpPr>
          <p:cNvPr id="169" name="Google Shape;169;p19"/>
          <p:cNvSpPr txBox="1">
            <a:spLocks noGrp="1"/>
          </p:cNvSpPr>
          <p:nvPr>
            <p:ph type="body" idx="4294967295"/>
          </p:nvPr>
        </p:nvSpPr>
        <p:spPr>
          <a:xfrm>
            <a:off x="5543332" y="1469417"/>
            <a:ext cx="976312" cy="481013"/>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770"/>
              <a:buNone/>
            </a:pPr>
            <a:r>
              <a:rPr lang="en" sz="1400" dirty="0">
                <a:solidFill>
                  <a:schemeClr val="tx1"/>
                </a:solidFill>
              </a:rPr>
              <a:t>Sensors</a:t>
            </a:r>
            <a:endParaRPr sz="1400" dirty="0">
              <a:solidFill>
                <a:schemeClr val="tx1"/>
              </a:solidFill>
            </a:endParaRPr>
          </a:p>
        </p:txBody>
      </p:sp>
      <p:sp>
        <p:nvSpPr>
          <p:cNvPr id="178" name="Google Shape;178;p19"/>
          <p:cNvSpPr txBox="1">
            <a:spLocks noGrp="1"/>
          </p:cNvSpPr>
          <p:nvPr>
            <p:ph type="body" idx="4294967295"/>
          </p:nvPr>
        </p:nvSpPr>
        <p:spPr>
          <a:xfrm>
            <a:off x="5463832" y="3768289"/>
            <a:ext cx="1120775" cy="747712"/>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1200"/>
              </a:spcAft>
              <a:buSzPts val="935"/>
              <a:buNone/>
            </a:pPr>
            <a:r>
              <a:rPr lang="en" sz="1400" dirty="0">
                <a:solidFill>
                  <a:schemeClr val="tx1"/>
                </a:solidFill>
              </a:rPr>
              <a:t>Camera</a:t>
            </a:r>
            <a:endParaRPr sz="1400" dirty="0">
              <a:solidFill>
                <a:schemeClr val="tx1"/>
              </a:solidFill>
            </a:endParaRPr>
          </a:p>
        </p:txBody>
      </p:sp>
      <p:sp>
        <p:nvSpPr>
          <p:cNvPr id="180" name="Google Shape;180;p19"/>
          <p:cNvSpPr txBox="1">
            <a:spLocks noGrp="1"/>
          </p:cNvSpPr>
          <p:nvPr>
            <p:ph type="body" idx="4294967295"/>
          </p:nvPr>
        </p:nvSpPr>
        <p:spPr>
          <a:xfrm>
            <a:off x="5674500" y="4191617"/>
            <a:ext cx="787400" cy="39687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1300"/>
              <a:buNone/>
            </a:pPr>
            <a:r>
              <a:rPr lang="en" sz="1400" dirty="0">
                <a:solidFill>
                  <a:schemeClr val="tx1"/>
                </a:solidFill>
              </a:rPr>
              <a:t>Internal SD</a:t>
            </a:r>
            <a:endParaRPr sz="1400" dirty="0">
              <a:solidFill>
                <a:schemeClr val="tx1"/>
              </a:solidFill>
            </a:endParaRPr>
          </a:p>
        </p:txBody>
      </p:sp>
      <p:sp>
        <p:nvSpPr>
          <p:cNvPr id="183" name="Google Shape;183;p19"/>
          <p:cNvSpPr txBox="1">
            <a:spLocks noGrp="1"/>
          </p:cNvSpPr>
          <p:nvPr>
            <p:ph type="body" idx="4294967295"/>
          </p:nvPr>
        </p:nvSpPr>
        <p:spPr>
          <a:xfrm>
            <a:off x="6950253" y="2388938"/>
            <a:ext cx="787400" cy="39687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1300"/>
              <a:buNone/>
            </a:pPr>
            <a:r>
              <a:rPr lang="en" sz="1400" dirty="0">
                <a:solidFill>
                  <a:schemeClr val="tx1"/>
                </a:solidFill>
              </a:rPr>
              <a:t>LED</a:t>
            </a:r>
            <a:endParaRPr sz="1400" dirty="0">
              <a:solidFill>
                <a:schemeClr val="tx1"/>
              </a:solidFill>
            </a:endParaRPr>
          </a:p>
        </p:txBody>
      </p:sp>
      <p:sp>
        <p:nvSpPr>
          <p:cNvPr id="154" name="Google Shape;154;p19"/>
          <p:cNvSpPr txBox="1">
            <a:spLocks noGrp="1"/>
          </p:cNvSpPr>
          <p:nvPr>
            <p:ph type="body" idx="1"/>
          </p:nvPr>
        </p:nvSpPr>
        <p:spPr>
          <a:xfrm>
            <a:off x="2826463" y="1419400"/>
            <a:ext cx="1120800" cy="481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1300"/>
              <a:buNone/>
            </a:pPr>
            <a:r>
              <a:rPr lang="en" sz="1400" dirty="0">
                <a:solidFill>
                  <a:schemeClr val="tx1"/>
                </a:solidFill>
              </a:rPr>
              <a:t>Switch</a:t>
            </a:r>
            <a:endParaRPr sz="14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20"/>
          <p:cNvSpPr/>
          <p:nvPr/>
        </p:nvSpPr>
        <p:spPr>
          <a:xfrm>
            <a:off x="6299950" y="2132377"/>
            <a:ext cx="1120800" cy="5856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195" name="Google Shape;195;p20"/>
          <p:cNvSpPr/>
          <p:nvPr/>
        </p:nvSpPr>
        <p:spPr>
          <a:xfrm>
            <a:off x="4934913" y="1360627"/>
            <a:ext cx="1120800" cy="481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197" name="Google Shape;197;p20"/>
          <p:cNvSpPr/>
          <p:nvPr/>
        </p:nvSpPr>
        <p:spPr>
          <a:xfrm>
            <a:off x="7663338" y="2185977"/>
            <a:ext cx="1120800" cy="481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198" name="Google Shape;198;p20"/>
          <p:cNvSpPr/>
          <p:nvPr/>
        </p:nvSpPr>
        <p:spPr>
          <a:xfrm>
            <a:off x="3586199" y="1360590"/>
            <a:ext cx="1120800" cy="481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00" name="Google Shape;200;p20"/>
          <p:cNvSpPr/>
          <p:nvPr/>
        </p:nvSpPr>
        <p:spPr>
          <a:xfrm>
            <a:off x="2203538" y="1360627"/>
            <a:ext cx="1120800" cy="481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13" name="Google Shape;213;p20"/>
          <p:cNvSpPr/>
          <p:nvPr/>
        </p:nvSpPr>
        <p:spPr>
          <a:xfrm>
            <a:off x="7663463" y="2989214"/>
            <a:ext cx="1120800" cy="481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16" name="Google Shape;216;p20"/>
          <p:cNvSpPr/>
          <p:nvPr/>
        </p:nvSpPr>
        <p:spPr>
          <a:xfrm>
            <a:off x="7664913" y="1360590"/>
            <a:ext cx="1120800" cy="481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191" name="Google Shape;191;p20"/>
          <p:cNvSpPr/>
          <p:nvPr/>
        </p:nvSpPr>
        <p:spPr>
          <a:xfrm>
            <a:off x="1942950" y="1185739"/>
            <a:ext cx="7030500" cy="2466300"/>
          </a:xfrm>
          <a:prstGeom prst="rect">
            <a:avLst/>
          </a:prstGeom>
          <a:solidFill>
            <a:srgbClr val="FFFFFF">
              <a:alpha val="0"/>
            </a:srgbClr>
          </a:solidFill>
          <a:ln w="19050" cap="flat" cmpd="sng">
            <a:solidFill>
              <a:schemeClr val="tx1"/>
            </a:solidFill>
            <a:prstDash val="dash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192" name="Google Shape;192;p20"/>
          <p:cNvSpPr/>
          <p:nvPr/>
        </p:nvSpPr>
        <p:spPr>
          <a:xfrm>
            <a:off x="6055713" y="1968986"/>
            <a:ext cx="2917737" cy="864304"/>
          </a:xfrm>
          <a:prstGeom prst="rect">
            <a:avLst/>
          </a:prstGeom>
          <a:solidFill>
            <a:srgbClr val="FFFFFF">
              <a:alpha val="0"/>
            </a:srgbClr>
          </a:solidFill>
          <a:ln w="9525" cap="flat" cmpd="sng">
            <a:solidFill>
              <a:schemeClr val="tx1"/>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193" name="Google Shape;193;p20"/>
          <p:cNvSpPr txBox="1">
            <a:spLocks noGrp="1"/>
          </p:cNvSpPr>
          <p:nvPr>
            <p:ph type="title"/>
          </p:nvPr>
        </p:nvSpPr>
        <p:spPr>
          <a:xfrm>
            <a:off x="385975" y="351715"/>
            <a:ext cx="7938300" cy="827192"/>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ct val="97222"/>
              <a:buNone/>
            </a:pPr>
            <a:r>
              <a:rPr lang="en" sz="3200" dirty="0">
                <a:solidFill>
                  <a:schemeClr val="tx1"/>
                </a:solidFill>
              </a:rPr>
              <a:t>Sensor Box System Block Diagram</a:t>
            </a:r>
            <a:endParaRPr sz="3200" dirty="0">
              <a:solidFill>
                <a:schemeClr val="tx1"/>
              </a:solidFill>
            </a:endParaRPr>
          </a:p>
        </p:txBody>
      </p:sp>
      <p:sp>
        <p:nvSpPr>
          <p:cNvPr id="196" name="Google Shape;196;p20"/>
          <p:cNvSpPr txBox="1">
            <a:spLocks noGrp="1"/>
          </p:cNvSpPr>
          <p:nvPr>
            <p:ph type="body" idx="1"/>
          </p:nvPr>
        </p:nvSpPr>
        <p:spPr>
          <a:xfrm>
            <a:off x="5007338" y="1412065"/>
            <a:ext cx="975900" cy="4191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1200"/>
              </a:spcAft>
              <a:buSzPts val="688"/>
              <a:buNone/>
            </a:pPr>
            <a:r>
              <a:rPr lang="en" sz="1400" dirty="0">
                <a:solidFill>
                  <a:schemeClr val="tx1"/>
                </a:solidFill>
              </a:rPr>
              <a:t>Boost Converter</a:t>
            </a:r>
            <a:endParaRPr sz="1400" dirty="0">
              <a:solidFill>
                <a:schemeClr val="tx1"/>
              </a:solidFill>
            </a:endParaRPr>
          </a:p>
        </p:txBody>
      </p:sp>
      <p:sp>
        <p:nvSpPr>
          <p:cNvPr id="199" name="Google Shape;199;p20"/>
          <p:cNvSpPr txBox="1">
            <a:spLocks noGrp="1"/>
          </p:cNvSpPr>
          <p:nvPr>
            <p:ph type="body" idx="4294967295"/>
          </p:nvPr>
        </p:nvSpPr>
        <p:spPr>
          <a:xfrm>
            <a:off x="3377121" y="1243715"/>
            <a:ext cx="1531938" cy="790575"/>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SzPts val="1300"/>
              <a:buNone/>
            </a:pPr>
            <a:r>
              <a:rPr lang="en" sz="1400" dirty="0">
                <a:solidFill>
                  <a:schemeClr val="tx1"/>
                </a:solidFill>
              </a:rPr>
              <a:t>Switch</a:t>
            </a:r>
            <a:endParaRPr sz="1200" dirty="0">
              <a:solidFill>
                <a:schemeClr val="tx1"/>
              </a:solidFill>
            </a:endParaRPr>
          </a:p>
        </p:txBody>
      </p:sp>
      <p:sp>
        <p:nvSpPr>
          <p:cNvPr id="201" name="Google Shape;201;p20"/>
          <p:cNvSpPr txBox="1">
            <a:spLocks noGrp="1"/>
          </p:cNvSpPr>
          <p:nvPr>
            <p:ph type="body" idx="4294967295"/>
          </p:nvPr>
        </p:nvSpPr>
        <p:spPr>
          <a:xfrm>
            <a:off x="2207313" y="1257539"/>
            <a:ext cx="1161333" cy="68730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SzPts val="1300"/>
              <a:buNone/>
            </a:pPr>
            <a:r>
              <a:rPr lang="en" sz="1400" dirty="0">
                <a:solidFill>
                  <a:schemeClr val="tx1"/>
                </a:solidFill>
              </a:rPr>
              <a:t>Battery</a:t>
            </a:r>
            <a:endParaRPr sz="1400" dirty="0">
              <a:solidFill>
                <a:schemeClr val="tx1"/>
              </a:solidFill>
            </a:endParaRPr>
          </a:p>
        </p:txBody>
      </p:sp>
      <p:sp>
        <p:nvSpPr>
          <p:cNvPr id="211" name="Google Shape;211;p20"/>
          <p:cNvSpPr txBox="1">
            <a:spLocks noGrp="1"/>
          </p:cNvSpPr>
          <p:nvPr>
            <p:ph type="body" idx="4294967295"/>
          </p:nvPr>
        </p:nvSpPr>
        <p:spPr>
          <a:xfrm>
            <a:off x="7657506" y="2170458"/>
            <a:ext cx="1120775" cy="584200"/>
          </a:xfrm>
          <a:prstGeom prst="rect">
            <a:avLst/>
          </a:prstGeom>
          <a:noFill/>
          <a:ln>
            <a:noFill/>
          </a:ln>
        </p:spPr>
        <p:txBody>
          <a:bodyPr spcFirstLastPara="1" wrap="square" lIns="91425" tIns="91425" rIns="91425" bIns="91425" anchor="ctr" anchorCtr="0">
            <a:noAutofit/>
          </a:bodyPr>
          <a:lstStyle/>
          <a:p>
            <a:pPr marL="0" lvl="0" indent="0" algn="ctr" rtl="0">
              <a:lnSpc>
                <a:spcPct val="95000"/>
              </a:lnSpc>
              <a:spcBef>
                <a:spcPts val="0"/>
              </a:spcBef>
              <a:spcAft>
                <a:spcPts val="1200"/>
              </a:spcAft>
              <a:buSzPts val="935"/>
              <a:buNone/>
            </a:pPr>
            <a:r>
              <a:rPr lang="en" sz="1400" dirty="0">
                <a:solidFill>
                  <a:schemeClr val="tx1"/>
                </a:solidFill>
              </a:rPr>
              <a:t>Power Regulation</a:t>
            </a:r>
            <a:endParaRPr sz="1400" dirty="0">
              <a:solidFill>
                <a:schemeClr val="tx1"/>
              </a:solidFill>
            </a:endParaRPr>
          </a:p>
        </p:txBody>
      </p:sp>
      <p:sp>
        <p:nvSpPr>
          <p:cNvPr id="212" name="Google Shape;212;p20"/>
          <p:cNvSpPr txBox="1">
            <a:spLocks noGrp="1"/>
          </p:cNvSpPr>
          <p:nvPr>
            <p:ph type="body" idx="4294967295"/>
          </p:nvPr>
        </p:nvSpPr>
        <p:spPr>
          <a:xfrm>
            <a:off x="6371388" y="2236964"/>
            <a:ext cx="976312" cy="481013"/>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770"/>
              <a:buNone/>
            </a:pPr>
            <a:r>
              <a:rPr lang="en" sz="1400" dirty="0">
                <a:solidFill>
                  <a:schemeClr val="tx1"/>
                </a:solidFill>
              </a:rPr>
              <a:t>Arduino Nano</a:t>
            </a:r>
            <a:endParaRPr sz="1400" dirty="0">
              <a:solidFill>
                <a:schemeClr val="tx1"/>
              </a:solidFill>
            </a:endParaRPr>
          </a:p>
        </p:txBody>
      </p:sp>
      <p:sp>
        <p:nvSpPr>
          <p:cNvPr id="214" name="Google Shape;214;p20"/>
          <p:cNvSpPr txBox="1">
            <a:spLocks noGrp="1"/>
          </p:cNvSpPr>
          <p:nvPr>
            <p:ph type="body" idx="4294967295"/>
          </p:nvPr>
        </p:nvSpPr>
        <p:spPr>
          <a:xfrm>
            <a:off x="7603027" y="3086240"/>
            <a:ext cx="1120775" cy="41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1300"/>
              <a:buNone/>
            </a:pPr>
            <a:r>
              <a:rPr lang="en" sz="1400" dirty="0">
                <a:solidFill>
                  <a:schemeClr val="tx1"/>
                </a:solidFill>
              </a:rPr>
              <a:t>SD Card Module</a:t>
            </a:r>
            <a:endParaRPr sz="1400" dirty="0">
              <a:solidFill>
                <a:schemeClr val="tx1"/>
              </a:solidFill>
            </a:endParaRPr>
          </a:p>
        </p:txBody>
      </p:sp>
      <p:sp>
        <p:nvSpPr>
          <p:cNvPr id="217" name="Google Shape;217;p20"/>
          <p:cNvSpPr txBox="1">
            <a:spLocks noGrp="1"/>
          </p:cNvSpPr>
          <p:nvPr>
            <p:ph type="body" idx="4294967295"/>
          </p:nvPr>
        </p:nvSpPr>
        <p:spPr>
          <a:xfrm>
            <a:off x="7747490" y="1358819"/>
            <a:ext cx="976312" cy="481013"/>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770"/>
              <a:buNone/>
            </a:pPr>
            <a:r>
              <a:rPr lang="en" sz="1400" dirty="0">
                <a:solidFill>
                  <a:schemeClr val="tx1"/>
                </a:solidFill>
              </a:rPr>
              <a:t>Sensors</a:t>
            </a:r>
            <a:endParaRPr sz="1400" dirty="0">
              <a:solidFill>
                <a:schemeClr val="tx1"/>
              </a:solidFill>
            </a:endParaRPr>
          </a:p>
        </p:txBody>
      </p:sp>
      <p:sp>
        <p:nvSpPr>
          <p:cNvPr id="220" name="Google Shape;220;p20"/>
          <p:cNvSpPr txBox="1">
            <a:spLocks noGrp="1"/>
          </p:cNvSpPr>
          <p:nvPr>
            <p:ph type="body" idx="4294967295"/>
          </p:nvPr>
        </p:nvSpPr>
        <p:spPr>
          <a:xfrm>
            <a:off x="2625766" y="3232939"/>
            <a:ext cx="1920866" cy="41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300"/>
              <a:buNone/>
            </a:pPr>
            <a:r>
              <a:rPr lang="en" sz="1400" dirty="0">
                <a:solidFill>
                  <a:schemeClr val="tx1"/>
                </a:solidFill>
              </a:rPr>
              <a:t>Payload Housing</a:t>
            </a:r>
            <a:endParaRPr sz="1400" dirty="0">
              <a:solidFill>
                <a:schemeClr val="tx1"/>
              </a:solidFill>
            </a:endParaRPr>
          </a:p>
        </p:txBody>
      </p:sp>
      <p:sp>
        <p:nvSpPr>
          <p:cNvPr id="221" name="Google Shape;221;p20"/>
          <p:cNvSpPr txBox="1">
            <a:spLocks noGrp="1"/>
          </p:cNvSpPr>
          <p:nvPr>
            <p:ph type="body" idx="4294967295"/>
          </p:nvPr>
        </p:nvSpPr>
        <p:spPr>
          <a:xfrm>
            <a:off x="6081819" y="2747828"/>
            <a:ext cx="1316037" cy="34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300"/>
              <a:buNone/>
            </a:pPr>
            <a:r>
              <a:rPr lang="en" sz="1400" dirty="0">
                <a:solidFill>
                  <a:schemeClr val="tx1"/>
                </a:solidFill>
              </a:rPr>
              <a:t>PCB</a:t>
            </a:r>
            <a:endParaRPr sz="1400" dirty="0">
              <a:solidFill>
                <a:schemeClr val="tx1"/>
              </a:solidFill>
            </a:endParaRPr>
          </a:p>
        </p:txBody>
      </p:sp>
      <p:sp>
        <p:nvSpPr>
          <p:cNvPr id="202" name="Google Shape;202;p20"/>
          <p:cNvSpPr/>
          <p:nvPr/>
        </p:nvSpPr>
        <p:spPr>
          <a:xfrm>
            <a:off x="4690713" y="1552390"/>
            <a:ext cx="244200" cy="138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03" name="Google Shape;203;p20"/>
          <p:cNvSpPr/>
          <p:nvPr/>
        </p:nvSpPr>
        <p:spPr>
          <a:xfrm>
            <a:off x="3325000" y="1552390"/>
            <a:ext cx="244200" cy="138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04" name="Google Shape;204;p20"/>
          <p:cNvSpPr/>
          <p:nvPr/>
        </p:nvSpPr>
        <p:spPr>
          <a:xfrm rot="10800000" flipH="1">
            <a:off x="5459075" y="1862240"/>
            <a:ext cx="840300" cy="687300"/>
          </a:xfrm>
          <a:prstGeom prst="bentArrow">
            <a:avLst>
              <a:gd name="adj1" fmla="val 13282"/>
              <a:gd name="adj2" fmla="val 13954"/>
              <a:gd name="adj3" fmla="val 20085"/>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05" name="Google Shape;205;p20"/>
          <p:cNvSpPr/>
          <p:nvPr/>
        </p:nvSpPr>
        <p:spPr>
          <a:xfrm>
            <a:off x="7419138" y="2380565"/>
            <a:ext cx="244200" cy="138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06" name="Google Shape;206;p20"/>
          <p:cNvSpPr txBox="1"/>
          <p:nvPr/>
        </p:nvSpPr>
        <p:spPr>
          <a:xfrm>
            <a:off x="3160066" y="1842800"/>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b="0" i="0" u="none" strike="noStrike" cap="none" dirty="0">
                <a:latin typeface="Nunito"/>
                <a:ea typeface="Nunito"/>
                <a:cs typeface="Nunito"/>
                <a:sym typeface="Nunito"/>
              </a:rPr>
              <a:t>3.7V</a:t>
            </a:r>
            <a:endParaRPr sz="1400" b="0" i="0" u="none" strike="noStrike" cap="none" dirty="0">
              <a:latin typeface="Nunito"/>
              <a:ea typeface="Nunito"/>
              <a:cs typeface="Nunito"/>
              <a:sym typeface="Nunito"/>
            </a:endParaRPr>
          </a:p>
        </p:txBody>
      </p:sp>
      <p:sp>
        <p:nvSpPr>
          <p:cNvPr id="207" name="Google Shape;207;p20"/>
          <p:cNvSpPr txBox="1"/>
          <p:nvPr/>
        </p:nvSpPr>
        <p:spPr>
          <a:xfrm>
            <a:off x="4571528" y="1863201"/>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b="0" i="0" u="none" strike="noStrike" cap="none" dirty="0">
                <a:latin typeface="Nunito"/>
                <a:ea typeface="Nunito"/>
                <a:cs typeface="Nunito"/>
                <a:sym typeface="Nunito"/>
              </a:rPr>
              <a:t>3.7V</a:t>
            </a:r>
            <a:endParaRPr sz="1400" b="0" i="0" u="none" strike="noStrike" cap="none" dirty="0">
              <a:latin typeface="Nunito"/>
              <a:ea typeface="Nunito"/>
              <a:cs typeface="Nunito"/>
              <a:sym typeface="Nunito"/>
            </a:endParaRPr>
          </a:p>
        </p:txBody>
      </p:sp>
      <p:sp>
        <p:nvSpPr>
          <p:cNvPr id="208" name="Google Shape;208;p20"/>
          <p:cNvSpPr txBox="1"/>
          <p:nvPr/>
        </p:nvSpPr>
        <p:spPr>
          <a:xfrm>
            <a:off x="5007349" y="2078490"/>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b="0" i="0" u="none" strike="noStrike" cap="none">
                <a:latin typeface="Nunito"/>
                <a:ea typeface="Nunito"/>
                <a:cs typeface="Nunito"/>
                <a:sym typeface="Nunito"/>
              </a:rPr>
              <a:t>8V</a:t>
            </a:r>
            <a:endParaRPr sz="1400" b="0" i="0" u="none" strike="noStrike" cap="none">
              <a:latin typeface="Nunito"/>
              <a:ea typeface="Nunito"/>
              <a:cs typeface="Nunito"/>
              <a:sym typeface="Nunito"/>
            </a:endParaRPr>
          </a:p>
        </p:txBody>
      </p:sp>
      <p:sp>
        <p:nvSpPr>
          <p:cNvPr id="209" name="Google Shape;209;p20"/>
          <p:cNvSpPr/>
          <p:nvPr/>
        </p:nvSpPr>
        <p:spPr>
          <a:xfrm rot="5400000">
            <a:off x="8355450" y="2762040"/>
            <a:ext cx="344100" cy="195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15" name="Google Shape;215;p20"/>
          <p:cNvSpPr/>
          <p:nvPr/>
        </p:nvSpPr>
        <p:spPr>
          <a:xfrm rot="5400000">
            <a:off x="8355450" y="1936790"/>
            <a:ext cx="344100" cy="195000"/>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18" name="Google Shape;218;p20"/>
          <p:cNvSpPr/>
          <p:nvPr/>
        </p:nvSpPr>
        <p:spPr>
          <a:xfrm rot="10800000" flipH="1">
            <a:off x="6823050" y="2738465"/>
            <a:ext cx="840300" cy="640500"/>
          </a:xfrm>
          <a:prstGeom prst="bentArrow">
            <a:avLst>
              <a:gd name="adj1" fmla="val 13282"/>
              <a:gd name="adj2" fmla="val 13954"/>
              <a:gd name="adj3" fmla="val 20085"/>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19" name="Google Shape;219;p20"/>
          <p:cNvSpPr/>
          <p:nvPr/>
        </p:nvSpPr>
        <p:spPr>
          <a:xfrm>
            <a:off x="6823050" y="1517640"/>
            <a:ext cx="840300" cy="640500"/>
          </a:xfrm>
          <a:prstGeom prst="bentArrow">
            <a:avLst>
              <a:gd name="adj1" fmla="val 13282"/>
              <a:gd name="adj2" fmla="val 13954"/>
              <a:gd name="adj3" fmla="val 20085"/>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latin typeface="Arial"/>
              <a:ea typeface="Arial"/>
              <a:cs typeface="Arial"/>
              <a:sym typeface="Arial"/>
            </a:endParaRPr>
          </a:p>
        </p:txBody>
      </p:sp>
      <p:sp>
        <p:nvSpPr>
          <p:cNvPr id="222" name="Google Shape;222;p20"/>
          <p:cNvSpPr txBox="1"/>
          <p:nvPr/>
        </p:nvSpPr>
        <p:spPr>
          <a:xfrm>
            <a:off x="7290599" y="2196078"/>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b="0" i="0" u="none" strike="noStrike" cap="none">
                <a:latin typeface="Nunito"/>
                <a:ea typeface="Nunito"/>
                <a:cs typeface="Nunito"/>
                <a:sym typeface="Nunito"/>
              </a:rPr>
              <a:t>8V</a:t>
            </a:r>
            <a:endParaRPr sz="1400" b="0" i="0" u="none" strike="noStrike" cap="none">
              <a:latin typeface="Nunito"/>
              <a:ea typeface="Nunito"/>
              <a:cs typeface="Nunito"/>
              <a:sym typeface="Nunito"/>
            </a:endParaRPr>
          </a:p>
        </p:txBody>
      </p:sp>
      <p:sp>
        <p:nvSpPr>
          <p:cNvPr id="223" name="Google Shape;223;p20"/>
          <p:cNvSpPr txBox="1"/>
          <p:nvPr/>
        </p:nvSpPr>
        <p:spPr>
          <a:xfrm>
            <a:off x="6992549" y="3031578"/>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a:latin typeface="Nunito"/>
                <a:ea typeface="Nunito"/>
                <a:cs typeface="Nunito"/>
                <a:sym typeface="Nunito"/>
              </a:rPr>
              <a:t>5</a:t>
            </a:r>
            <a:r>
              <a:rPr lang="en" sz="1400" b="0" i="0" u="none" strike="noStrike" cap="none">
                <a:latin typeface="Nunito"/>
                <a:ea typeface="Nunito"/>
                <a:cs typeface="Nunito"/>
                <a:sym typeface="Nunito"/>
              </a:rPr>
              <a:t>V</a:t>
            </a:r>
            <a:endParaRPr sz="1400" b="0" i="0" u="none" strike="noStrike" cap="none">
              <a:latin typeface="Nunito"/>
              <a:ea typeface="Nunito"/>
              <a:cs typeface="Nunito"/>
              <a:sym typeface="Nunito"/>
            </a:endParaRPr>
          </a:p>
        </p:txBody>
      </p:sp>
      <p:sp>
        <p:nvSpPr>
          <p:cNvPr id="224" name="Google Shape;224;p20"/>
          <p:cNvSpPr txBox="1"/>
          <p:nvPr/>
        </p:nvSpPr>
        <p:spPr>
          <a:xfrm>
            <a:off x="6755251" y="1360590"/>
            <a:ext cx="9759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b="0" i="0" u="none" strike="noStrike" cap="none">
                <a:latin typeface="Nunito"/>
                <a:ea typeface="Nunito"/>
                <a:cs typeface="Nunito"/>
                <a:sym typeface="Nunito"/>
              </a:rPr>
              <a:t>3.3V &amp; 5V</a:t>
            </a:r>
            <a:endParaRPr sz="1400" b="0" i="0" u="none" strike="noStrike" cap="none">
              <a:latin typeface="Nunito"/>
              <a:ea typeface="Nunito"/>
              <a:cs typeface="Nunito"/>
              <a:sym typeface="Nunito"/>
            </a:endParaRPr>
          </a:p>
        </p:txBody>
      </p:sp>
      <p:pic>
        <p:nvPicPr>
          <p:cNvPr id="225" name="Google Shape;225;p20"/>
          <p:cNvPicPr preferRelativeResize="0"/>
          <p:nvPr/>
        </p:nvPicPr>
        <p:blipFill rotWithShape="1">
          <a:blip r:embed="rId3">
            <a:alphaModFix/>
          </a:blip>
          <a:srcRect t="15555" b="16068"/>
          <a:stretch/>
        </p:blipFill>
        <p:spPr>
          <a:xfrm>
            <a:off x="0" y="2869886"/>
            <a:ext cx="2418248" cy="2351965"/>
          </a:xfrm>
          <a:prstGeom prst="rect">
            <a:avLst/>
          </a:prstGeom>
          <a:noFill/>
          <a:ln>
            <a:noFill/>
          </a:ln>
        </p:spPr>
      </p:pic>
      <p:sp>
        <p:nvSpPr>
          <p:cNvPr id="38" name="TextBox 37">
            <a:extLst>
              <a:ext uri="{FF2B5EF4-FFF2-40B4-BE49-F238E27FC236}">
                <a16:creationId xmlns:a16="http://schemas.microsoft.com/office/drawing/2014/main" id="{730E6810-6A1D-4899-8692-7246EEB02B11}"/>
              </a:ext>
            </a:extLst>
          </p:cNvPr>
          <p:cNvSpPr txBox="1"/>
          <p:nvPr/>
        </p:nvSpPr>
        <p:spPr>
          <a:xfrm>
            <a:off x="2131183" y="2409347"/>
            <a:ext cx="2474926" cy="803297"/>
          </a:xfrm>
          <a:prstGeom prst="rect">
            <a:avLst/>
          </a:prstGeom>
          <a:noFill/>
        </p:spPr>
        <p:txBody>
          <a:bodyPr wrap="square">
            <a:spAutoFit/>
          </a:bodyPr>
          <a:lstStyle/>
          <a:p>
            <a:pPr marL="457200" lvl="0" indent="0" algn="l" rtl="0">
              <a:lnSpc>
                <a:spcPct val="115000"/>
              </a:lnSpc>
              <a:spcBef>
                <a:spcPts val="0"/>
              </a:spcBef>
              <a:spcAft>
                <a:spcPts val="0"/>
              </a:spcAft>
              <a:buNone/>
            </a:pPr>
            <a:r>
              <a:rPr lang="en-US" sz="1600" dirty="0">
                <a:highlight>
                  <a:srgbClr val="FF0000"/>
                </a:highlight>
                <a:latin typeface="Nunito"/>
                <a:ea typeface="Nunito"/>
                <a:cs typeface="Nunito"/>
                <a:sym typeface="Nunito"/>
              </a:rPr>
              <a:t>Red = Power</a:t>
            </a:r>
          </a:p>
          <a:p>
            <a:pPr marL="457200" lvl="0" indent="0" algn="l" rtl="0">
              <a:lnSpc>
                <a:spcPct val="115000"/>
              </a:lnSpc>
              <a:spcBef>
                <a:spcPts val="1200"/>
              </a:spcBef>
              <a:spcAft>
                <a:spcPts val="1200"/>
              </a:spcAft>
              <a:buNone/>
            </a:pPr>
            <a:r>
              <a:rPr lang="en-US" sz="1600" dirty="0">
                <a:highlight>
                  <a:srgbClr val="9900FF"/>
                </a:highlight>
                <a:latin typeface="Nunito"/>
                <a:ea typeface="Nunito"/>
                <a:cs typeface="Nunito"/>
                <a:sym typeface="Nunito"/>
              </a:rPr>
              <a:t>Purple = Data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1"/>
          <p:cNvSpPr/>
          <p:nvPr/>
        </p:nvSpPr>
        <p:spPr>
          <a:xfrm>
            <a:off x="2080874" y="1165860"/>
            <a:ext cx="7063125" cy="3616672"/>
          </a:xfrm>
          <a:prstGeom prst="rect">
            <a:avLst/>
          </a:prstGeom>
          <a:solidFill>
            <a:schemeClr val="tx1">
              <a:alpha val="0"/>
            </a:schemeClr>
          </a:solidFill>
          <a:ln w="19050" cap="flat" cmpd="sng">
            <a:solidFill>
              <a:schemeClr val="tx1"/>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 name="Google Shape;231;p21"/>
          <p:cNvSpPr txBox="1">
            <a:spLocks noGrp="1"/>
          </p:cNvSpPr>
          <p:nvPr>
            <p:ph type="title"/>
          </p:nvPr>
        </p:nvSpPr>
        <p:spPr>
          <a:xfrm>
            <a:off x="100500" y="306425"/>
            <a:ext cx="90435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dirty="0">
                <a:solidFill>
                  <a:schemeClr val="tx1"/>
                </a:solidFill>
              </a:rPr>
              <a:t>Payload Stabilization System Block Diagram</a:t>
            </a:r>
            <a:endParaRPr sz="3600" dirty="0">
              <a:solidFill>
                <a:schemeClr val="tx1"/>
              </a:solidFill>
            </a:endParaRPr>
          </a:p>
        </p:txBody>
      </p:sp>
      <p:sp>
        <p:nvSpPr>
          <p:cNvPr id="232" name="Google Shape;232;p21"/>
          <p:cNvSpPr/>
          <p:nvPr/>
        </p:nvSpPr>
        <p:spPr>
          <a:xfrm>
            <a:off x="5074775" y="1272375"/>
            <a:ext cx="2475900" cy="3433500"/>
          </a:xfrm>
          <a:prstGeom prst="rect">
            <a:avLst/>
          </a:prstGeom>
          <a:solidFill>
            <a:schemeClr val="tx1">
              <a:alpha val="0"/>
            </a:schemeClr>
          </a:solidFill>
          <a:ln w="9525" cap="flat" cmpd="sng">
            <a:solidFill>
              <a:schemeClr val="tx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 name="Google Shape;233;p21"/>
          <p:cNvSpPr/>
          <p:nvPr/>
        </p:nvSpPr>
        <p:spPr>
          <a:xfrm rot="10800000" flipH="1">
            <a:off x="5686213" y="2492775"/>
            <a:ext cx="598200" cy="1101000"/>
          </a:xfrm>
          <a:prstGeom prst="bentArrow">
            <a:avLst>
              <a:gd name="adj1" fmla="val 13282"/>
              <a:gd name="adj2" fmla="val 13954"/>
              <a:gd name="adj3" fmla="val 20085"/>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234" name="Google Shape;234;p21"/>
          <p:cNvSpPr/>
          <p:nvPr/>
        </p:nvSpPr>
        <p:spPr>
          <a:xfrm>
            <a:off x="6282825" y="2385788"/>
            <a:ext cx="1120800" cy="585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 name="Google Shape;235;p21"/>
          <p:cNvSpPr/>
          <p:nvPr/>
        </p:nvSpPr>
        <p:spPr>
          <a:xfrm>
            <a:off x="6282825" y="4046300"/>
            <a:ext cx="1120800" cy="481200"/>
          </a:xfrm>
          <a:prstGeom prst="roundRect">
            <a:avLst>
              <a:gd name="adj" fmla="val 16667"/>
            </a:avLst>
          </a:prstGeom>
          <a:solidFill>
            <a:schemeClr val="accent1"/>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 name="Google Shape;236;p21"/>
          <p:cNvSpPr txBox="1"/>
          <p:nvPr/>
        </p:nvSpPr>
        <p:spPr>
          <a:xfrm>
            <a:off x="6282800" y="4077425"/>
            <a:ext cx="1120800" cy="41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1400" dirty="0">
                <a:latin typeface="Nunito"/>
                <a:ea typeface="Nunito"/>
                <a:cs typeface="Nunito"/>
                <a:sym typeface="Nunito"/>
              </a:rPr>
              <a:t>MPU 6050</a:t>
            </a:r>
            <a:endParaRPr sz="1400" dirty="0">
              <a:latin typeface="Nunito"/>
              <a:ea typeface="Nunito"/>
              <a:cs typeface="Nunito"/>
              <a:sym typeface="Nunito"/>
            </a:endParaRPr>
          </a:p>
        </p:txBody>
      </p:sp>
      <p:sp>
        <p:nvSpPr>
          <p:cNvPr id="237" name="Google Shape;237;p21"/>
          <p:cNvSpPr/>
          <p:nvPr/>
        </p:nvSpPr>
        <p:spPr>
          <a:xfrm>
            <a:off x="5162063" y="1507300"/>
            <a:ext cx="1120800" cy="4812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 name="Google Shape;238;p21"/>
          <p:cNvSpPr txBox="1"/>
          <p:nvPr/>
        </p:nvSpPr>
        <p:spPr>
          <a:xfrm>
            <a:off x="5234488" y="1538425"/>
            <a:ext cx="975900" cy="4191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1200"/>
              </a:spcAft>
              <a:buNone/>
            </a:pPr>
            <a:r>
              <a:rPr lang="en" sz="1400" dirty="0">
                <a:latin typeface="Nunito"/>
                <a:ea typeface="Nunito"/>
                <a:cs typeface="Nunito"/>
                <a:sym typeface="Nunito"/>
              </a:rPr>
              <a:t>Boost Converter</a:t>
            </a:r>
            <a:endParaRPr sz="1400" dirty="0">
              <a:latin typeface="Nunito"/>
              <a:ea typeface="Nunito"/>
              <a:cs typeface="Nunito"/>
              <a:sym typeface="Nunito"/>
            </a:endParaRPr>
          </a:p>
        </p:txBody>
      </p:sp>
      <p:sp>
        <p:nvSpPr>
          <p:cNvPr id="239" name="Google Shape;239;p21"/>
          <p:cNvSpPr/>
          <p:nvPr/>
        </p:nvSpPr>
        <p:spPr>
          <a:xfrm>
            <a:off x="7646213" y="2437925"/>
            <a:ext cx="1120800" cy="481200"/>
          </a:xfrm>
          <a:prstGeom prst="roundRect">
            <a:avLst>
              <a:gd name="adj" fmla="val 16667"/>
            </a:avLst>
          </a:prstGeom>
          <a:solidFill>
            <a:schemeClr val="accent1"/>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 name="Google Shape;240;p21"/>
          <p:cNvSpPr txBox="1"/>
          <p:nvPr/>
        </p:nvSpPr>
        <p:spPr>
          <a:xfrm>
            <a:off x="7718638" y="2469050"/>
            <a:ext cx="975900" cy="419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1400">
                <a:latin typeface="Nunito"/>
                <a:ea typeface="Nunito"/>
                <a:cs typeface="Nunito"/>
                <a:sym typeface="Nunito"/>
              </a:rPr>
              <a:t>DC Motor</a:t>
            </a:r>
            <a:endParaRPr sz="1400">
              <a:latin typeface="Nunito"/>
              <a:ea typeface="Nunito"/>
              <a:cs typeface="Nunito"/>
              <a:sym typeface="Nunito"/>
            </a:endParaRPr>
          </a:p>
        </p:txBody>
      </p:sp>
      <p:sp>
        <p:nvSpPr>
          <p:cNvPr id="241" name="Google Shape;241;p21"/>
          <p:cNvSpPr txBox="1"/>
          <p:nvPr/>
        </p:nvSpPr>
        <p:spPr>
          <a:xfrm>
            <a:off x="6355250" y="2416912"/>
            <a:ext cx="975900" cy="528900"/>
          </a:xfrm>
          <a:prstGeom prst="rect">
            <a:avLst/>
          </a:prstGeom>
          <a:noFill/>
          <a:ln>
            <a:noFill/>
          </a:ln>
        </p:spPr>
        <p:txBody>
          <a:bodyPr spcFirstLastPara="1" wrap="square" lIns="91425" tIns="91425" rIns="91425" bIns="91425" anchor="ctr" anchorCtr="0">
            <a:noAutofit/>
          </a:bodyPr>
          <a:lstStyle/>
          <a:p>
            <a:pPr marL="0" lvl="0" indent="0" algn="ctr" rtl="0">
              <a:lnSpc>
                <a:spcPct val="95000"/>
              </a:lnSpc>
              <a:spcBef>
                <a:spcPts val="0"/>
              </a:spcBef>
              <a:spcAft>
                <a:spcPts val="1200"/>
              </a:spcAft>
              <a:buNone/>
            </a:pPr>
            <a:r>
              <a:rPr lang="en" sz="1400">
                <a:latin typeface="Nunito"/>
                <a:ea typeface="Nunito"/>
                <a:cs typeface="Nunito"/>
                <a:sym typeface="Nunito"/>
              </a:rPr>
              <a:t>Motor Driver</a:t>
            </a:r>
            <a:endParaRPr sz="1400">
              <a:latin typeface="Nunito"/>
              <a:ea typeface="Nunito"/>
              <a:cs typeface="Nunito"/>
              <a:sym typeface="Nunito"/>
            </a:endParaRPr>
          </a:p>
        </p:txBody>
      </p:sp>
      <p:sp>
        <p:nvSpPr>
          <p:cNvPr id="242" name="Google Shape;242;p21"/>
          <p:cNvSpPr/>
          <p:nvPr/>
        </p:nvSpPr>
        <p:spPr>
          <a:xfrm>
            <a:off x="6282825" y="3216038"/>
            <a:ext cx="1120800" cy="585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 name="Google Shape;243;p21"/>
          <p:cNvSpPr txBox="1"/>
          <p:nvPr/>
        </p:nvSpPr>
        <p:spPr>
          <a:xfrm>
            <a:off x="6355275" y="3244412"/>
            <a:ext cx="975900" cy="528900"/>
          </a:xfrm>
          <a:prstGeom prst="rect">
            <a:avLst/>
          </a:prstGeom>
          <a:solidFill>
            <a:schemeClr val="accent1"/>
          </a:solidFill>
          <a:ln>
            <a:solidFill>
              <a:schemeClr val="accent1"/>
            </a:solidFill>
          </a:ln>
        </p:spPr>
        <p:txBody>
          <a:bodyPr spcFirstLastPara="1" wrap="square" lIns="91425" tIns="91425" rIns="91425" bIns="91425" anchor="ctr" anchorCtr="0">
            <a:noAutofit/>
          </a:bodyPr>
          <a:lstStyle/>
          <a:p>
            <a:pPr marL="0" lvl="0" indent="0" algn="ctr" rtl="0">
              <a:lnSpc>
                <a:spcPct val="95000"/>
              </a:lnSpc>
              <a:spcBef>
                <a:spcPts val="0"/>
              </a:spcBef>
              <a:spcAft>
                <a:spcPts val="1200"/>
              </a:spcAft>
              <a:buNone/>
            </a:pPr>
            <a:r>
              <a:rPr lang="en" sz="1400">
                <a:latin typeface="Nunito"/>
                <a:ea typeface="Nunito"/>
                <a:cs typeface="Nunito"/>
                <a:sym typeface="Nunito"/>
              </a:rPr>
              <a:t>Arduino Nano</a:t>
            </a:r>
            <a:endParaRPr sz="1400">
              <a:latin typeface="Nunito"/>
              <a:ea typeface="Nunito"/>
              <a:cs typeface="Nunito"/>
              <a:sym typeface="Nunito"/>
            </a:endParaRPr>
          </a:p>
        </p:txBody>
      </p:sp>
      <p:sp>
        <p:nvSpPr>
          <p:cNvPr id="244" name="Google Shape;244;p21"/>
          <p:cNvSpPr/>
          <p:nvPr/>
        </p:nvSpPr>
        <p:spPr>
          <a:xfrm>
            <a:off x="3797063" y="1507300"/>
            <a:ext cx="1120800" cy="4812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 name="Google Shape;245;p21"/>
          <p:cNvSpPr txBox="1"/>
          <p:nvPr/>
        </p:nvSpPr>
        <p:spPr>
          <a:xfrm>
            <a:off x="3869488" y="1538425"/>
            <a:ext cx="975900" cy="41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1400" dirty="0">
                <a:latin typeface="Nunito"/>
                <a:ea typeface="Nunito"/>
                <a:cs typeface="Nunito"/>
                <a:sym typeface="Nunito"/>
              </a:rPr>
              <a:t>Switch</a:t>
            </a:r>
            <a:endParaRPr sz="1400" dirty="0">
              <a:latin typeface="Nunito"/>
              <a:ea typeface="Nunito"/>
              <a:cs typeface="Nunito"/>
              <a:sym typeface="Nunito"/>
            </a:endParaRPr>
          </a:p>
        </p:txBody>
      </p:sp>
      <p:sp>
        <p:nvSpPr>
          <p:cNvPr id="246" name="Google Shape;246;p21"/>
          <p:cNvSpPr/>
          <p:nvPr/>
        </p:nvSpPr>
        <p:spPr>
          <a:xfrm>
            <a:off x="2430688" y="1507300"/>
            <a:ext cx="1120800" cy="4812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 name="Google Shape;247;p21"/>
          <p:cNvSpPr txBox="1"/>
          <p:nvPr/>
        </p:nvSpPr>
        <p:spPr>
          <a:xfrm>
            <a:off x="2503113" y="1538425"/>
            <a:ext cx="975900" cy="41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1400" dirty="0">
                <a:latin typeface="Nunito"/>
                <a:ea typeface="Nunito"/>
                <a:cs typeface="Nunito"/>
                <a:sym typeface="Nunito"/>
              </a:rPr>
              <a:t>Battery</a:t>
            </a:r>
            <a:endParaRPr sz="1400" dirty="0">
              <a:latin typeface="Nunito"/>
              <a:ea typeface="Nunito"/>
              <a:cs typeface="Nunito"/>
              <a:sym typeface="Nunito"/>
            </a:endParaRPr>
          </a:p>
        </p:txBody>
      </p:sp>
      <p:sp>
        <p:nvSpPr>
          <p:cNvPr id="248" name="Google Shape;248;p21"/>
          <p:cNvSpPr/>
          <p:nvPr/>
        </p:nvSpPr>
        <p:spPr>
          <a:xfrm>
            <a:off x="4917863" y="1678750"/>
            <a:ext cx="244200" cy="138300"/>
          </a:xfrm>
          <a:prstGeom prst="rightArrow">
            <a:avLst>
              <a:gd name="adj1" fmla="val 50000"/>
              <a:gd name="adj2" fmla="val 50000"/>
            </a:avLst>
          </a:prstGeom>
          <a:solidFill>
            <a:srgbClr val="FF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 name="Google Shape;249;p21"/>
          <p:cNvSpPr/>
          <p:nvPr/>
        </p:nvSpPr>
        <p:spPr>
          <a:xfrm>
            <a:off x="3552150" y="1678750"/>
            <a:ext cx="244200" cy="138300"/>
          </a:xfrm>
          <a:prstGeom prst="rightArrow">
            <a:avLst>
              <a:gd name="adj1" fmla="val 50000"/>
              <a:gd name="adj2" fmla="val 50000"/>
            </a:avLst>
          </a:prstGeom>
          <a:solidFill>
            <a:srgbClr val="FF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 name="Google Shape;250;p21"/>
          <p:cNvSpPr/>
          <p:nvPr/>
        </p:nvSpPr>
        <p:spPr>
          <a:xfrm rot="10800000" flipH="1">
            <a:off x="5686213" y="1988475"/>
            <a:ext cx="598200" cy="811500"/>
          </a:xfrm>
          <a:prstGeom prst="bentArrow">
            <a:avLst>
              <a:gd name="adj1" fmla="val 13282"/>
              <a:gd name="adj2" fmla="val 13954"/>
              <a:gd name="adj3" fmla="val 20085"/>
              <a:gd name="adj4" fmla="val 4375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
        <p:nvSpPr>
          <p:cNvPr id="251" name="Google Shape;251;p21"/>
          <p:cNvSpPr/>
          <p:nvPr/>
        </p:nvSpPr>
        <p:spPr>
          <a:xfrm>
            <a:off x="7402013" y="2612200"/>
            <a:ext cx="244200" cy="138300"/>
          </a:xfrm>
          <a:prstGeom prst="rightArrow">
            <a:avLst>
              <a:gd name="adj1" fmla="val 50000"/>
              <a:gd name="adj2" fmla="val 50000"/>
            </a:avLst>
          </a:prstGeom>
          <a:solidFill>
            <a:srgbClr val="FF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21"/>
          <p:cNvSpPr/>
          <p:nvPr/>
        </p:nvSpPr>
        <p:spPr>
          <a:xfrm rot="5400000">
            <a:off x="6721138" y="3853450"/>
            <a:ext cx="244200" cy="138300"/>
          </a:xfrm>
          <a:prstGeom prst="rightArrow">
            <a:avLst>
              <a:gd name="adj1" fmla="val 50000"/>
              <a:gd name="adj2" fmla="val 50000"/>
            </a:avLst>
          </a:prstGeom>
          <a:solidFill>
            <a:srgbClr val="FF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21"/>
          <p:cNvSpPr txBox="1"/>
          <p:nvPr/>
        </p:nvSpPr>
        <p:spPr>
          <a:xfrm>
            <a:off x="3423599" y="1356025"/>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a:latin typeface="Nunito"/>
                <a:ea typeface="Nunito"/>
                <a:cs typeface="Nunito"/>
                <a:sym typeface="Nunito"/>
              </a:rPr>
              <a:t>3.7V</a:t>
            </a:r>
            <a:endParaRPr sz="1400" i="0" u="none" strike="noStrike" cap="none">
              <a:latin typeface="Nunito"/>
              <a:ea typeface="Nunito"/>
              <a:cs typeface="Nunito"/>
              <a:sym typeface="Nunito"/>
            </a:endParaRPr>
          </a:p>
        </p:txBody>
      </p:sp>
      <p:sp>
        <p:nvSpPr>
          <p:cNvPr id="254" name="Google Shape;254;p21"/>
          <p:cNvSpPr txBox="1"/>
          <p:nvPr/>
        </p:nvSpPr>
        <p:spPr>
          <a:xfrm>
            <a:off x="4789324" y="1356025"/>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a:latin typeface="Nunito"/>
                <a:ea typeface="Nunito"/>
                <a:cs typeface="Nunito"/>
                <a:sym typeface="Nunito"/>
              </a:rPr>
              <a:t>3.7V</a:t>
            </a:r>
            <a:endParaRPr sz="1400" i="0" u="none" strike="noStrike" cap="none">
              <a:latin typeface="Nunito"/>
              <a:ea typeface="Nunito"/>
              <a:cs typeface="Nunito"/>
              <a:sym typeface="Nunito"/>
            </a:endParaRPr>
          </a:p>
        </p:txBody>
      </p:sp>
      <p:sp>
        <p:nvSpPr>
          <p:cNvPr id="255" name="Google Shape;255;p21"/>
          <p:cNvSpPr txBox="1"/>
          <p:nvPr/>
        </p:nvSpPr>
        <p:spPr>
          <a:xfrm>
            <a:off x="5114099" y="2289975"/>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a:latin typeface="Nunito"/>
                <a:ea typeface="Nunito"/>
                <a:cs typeface="Nunito"/>
                <a:sym typeface="Nunito"/>
              </a:rPr>
              <a:t>12V</a:t>
            </a:r>
            <a:endParaRPr sz="1400" i="0" u="none" strike="noStrike" cap="none">
              <a:latin typeface="Nunito"/>
              <a:ea typeface="Nunito"/>
              <a:cs typeface="Nunito"/>
              <a:sym typeface="Nunito"/>
            </a:endParaRPr>
          </a:p>
        </p:txBody>
      </p:sp>
      <p:sp>
        <p:nvSpPr>
          <p:cNvPr id="256" name="Google Shape;256;p21"/>
          <p:cNvSpPr/>
          <p:nvPr/>
        </p:nvSpPr>
        <p:spPr>
          <a:xfrm>
            <a:off x="7054300" y="3806525"/>
            <a:ext cx="147000" cy="234300"/>
          </a:xfrm>
          <a:prstGeom prst="upDownArrow">
            <a:avLst>
              <a:gd name="adj1" fmla="val 50000"/>
              <a:gd name="adj2" fmla="val 50000"/>
            </a:avLst>
          </a:prstGeom>
          <a:solidFill>
            <a:srgbClr val="9900FF"/>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21"/>
          <p:cNvSpPr/>
          <p:nvPr/>
        </p:nvSpPr>
        <p:spPr>
          <a:xfrm rot="-5400000">
            <a:off x="7005688" y="3025950"/>
            <a:ext cx="244200" cy="138300"/>
          </a:xfrm>
          <a:prstGeom prst="rightArrow">
            <a:avLst>
              <a:gd name="adj1" fmla="val 50000"/>
              <a:gd name="adj2" fmla="val 50000"/>
            </a:avLst>
          </a:prstGeom>
          <a:solidFill>
            <a:srgbClr val="9900FF"/>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21"/>
          <p:cNvSpPr txBox="1"/>
          <p:nvPr/>
        </p:nvSpPr>
        <p:spPr>
          <a:xfrm>
            <a:off x="2430700" y="2572250"/>
            <a:ext cx="2731500" cy="8802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400" dirty="0">
                <a:highlight>
                  <a:srgbClr val="FF0000"/>
                </a:highlight>
                <a:latin typeface="Nunito"/>
                <a:ea typeface="Nunito"/>
                <a:cs typeface="Nunito"/>
                <a:sym typeface="Nunito"/>
              </a:rPr>
              <a:t>Red = Power</a:t>
            </a:r>
            <a:endParaRPr sz="1400" dirty="0">
              <a:highlight>
                <a:srgbClr val="FF0000"/>
              </a:highlight>
              <a:latin typeface="Nunito"/>
              <a:ea typeface="Nunito"/>
              <a:cs typeface="Nunito"/>
              <a:sym typeface="Nunito"/>
            </a:endParaRPr>
          </a:p>
          <a:p>
            <a:pPr marL="457200" lvl="0" indent="0" algn="l" rtl="0">
              <a:lnSpc>
                <a:spcPct val="115000"/>
              </a:lnSpc>
              <a:spcBef>
                <a:spcPts val="1200"/>
              </a:spcBef>
              <a:spcAft>
                <a:spcPts val="1200"/>
              </a:spcAft>
              <a:buNone/>
            </a:pPr>
            <a:r>
              <a:rPr lang="en" sz="1400" dirty="0">
                <a:highlight>
                  <a:srgbClr val="9900FF"/>
                </a:highlight>
                <a:latin typeface="Nunito"/>
                <a:ea typeface="Nunito"/>
                <a:cs typeface="Nunito"/>
                <a:sym typeface="Nunito"/>
              </a:rPr>
              <a:t>Purple = Data</a:t>
            </a:r>
            <a:endParaRPr sz="1400" dirty="0">
              <a:highlight>
                <a:srgbClr val="9900FF"/>
              </a:highlight>
              <a:latin typeface="Nunito"/>
              <a:ea typeface="Nunito"/>
              <a:cs typeface="Nunito"/>
              <a:sym typeface="Nunito"/>
            </a:endParaRPr>
          </a:p>
        </p:txBody>
      </p:sp>
      <p:sp>
        <p:nvSpPr>
          <p:cNvPr id="259" name="Google Shape;259;p21"/>
          <p:cNvSpPr txBox="1"/>
          <p:nvPr/>
        </p:nvSpPr>
        <p:spPr>
          <a:xfrm>
            <a:off x="6282799" y="3819725"/>
            <a:ext cx="501300" cy="20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000"/>
              <a:buFont typeface="Sorts Mill Goudy"/>
              <a:buNone/>
            </a:pPr>
            <a:r>
              <a:rPr lang="en" sz="1400">
                <a:latin typeface="Nunito"/>
                <a:ea typeface="Nunito"/>
                <a:cs typeface="Nunito"/>
                <a:sym typeface="Nunito"/>
              </a:rPr>
              <a:t>3.3V</a:t>
            </a:r>
            <a:endParaRPr sz="1400" i="0" u="none" strike="noStrike" cap="none">
              <a:latin typeface="Nunito"/>
              <a:ea typeface="Nunito"/>
              <a:cs typeface="Nunito"/>
              <a:sym typeface="Nunito"/>
            </a:endParaRPr>
          </a:p>
        </p:txBody>
      </p:sp>
      <p:sp>
        <p:nvSpPr>
          <p:cNvPr id="260" name="Google Shape;260;p21"/>
          <p:cNvSpPr txBox="1"/>
          <p:nvPr/>
        </p:nvSpPr>
        <p:spPr>
          <a:xfrm>
            <a:off x="5074775" y="4327875"/>
            <a:ext cx="975900" cy="37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400">
                <a:latin typeface="Nunito"/>
                <a:ea typeface="Nunito"/>
                <a:cs typeface="Nunito"/>
                <a:sym typeface="Nunito"/>
              </a:rPr>
              <a:t>Perfboard</a:t>
            </a:r>
            <a:endParaRPr sz="1400">
              <a:latin typeface="Nunito"/>
              <a:ea typeface="Nunito"/>
              <a:cs typeface="Nunito"/>
              <a:sym typeface="Nunito"/>
            </a:endParaRPr>
          </a:p>
        </p:txBody>
      </p:sp>
      <p:sp>
        <p:nvSpPr>
          <p:cNvPr id="261" name="Google Shape;261;p21"/>
          <p:cNvSpPr txBox="1"/>
          <p:nvPr/>
        </p:nvSpPr>
        <p:spPr>
          <a:xfrm>
            <a:off x="2080875" y="4209180"/>
            <a:ext cx="1539000" cy="37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400" dirty="0">
                <a:latin typeface="Nunito"/>
                <a:ea typeface="Nunito"/>
                <a:cs typeface="Nunito"/>
                <a:sym typeface="Nunito"/>
              </a:rPr>
              <a:t>Payload Housing</a:t>
            </a:r>
            <a:endParaRPr sz="1400" dirty="0">
              <a:latin typeface="Nunito"/>
              <a:ea typeface="Nunito"/>
              <a:cs typeface="Nunito"/>
              <a:sym typeface="Nunito"/>
            </a:endParaRPr>
          </a:p>
        </p:txBody>
      </p:sp>
      <p:pic>
        <p:nvPicPr>
          <p:cNvPr id="262" name="Google Shape;262;p21"/>
          <p:cNvPicPr preferRelativeResize="0"/>
          <p:nvPr/>
        </p:nvPicPr>
        <p:blipFill>
          <a:blip r:embed="rId3">
            <a:alphaModFix/>
          </a:blip>
          <a:stretch>
            <a:fillRect/>
          </a:stretch>
        </p:blipFill>
        <p:spPr>
          <a:xfrm rot="5400000">
            <a:off x="-411988" y="2670676"/>
            <a:ext cx="2846402" cy="2085000"/>
          </a:xfrm>
          <a:prstGeom prst="rect">
            <a:avLst/>
          </a:prstGeom>
          <a:noFill/>
          <a:ln>
            <a:noFill/>
          </a:ln>
        </p:spPr>
      </p:pic>
    </p:spTree>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TM04033923[[fn=Depth]]</Template>
  <TotalTime>257</TotalTime>
  <Words>909</Words>
  <Application>Microsoft Office PowerPoint</Application>
  <PresentationFormat>On-screen Show (16:9)</PresentationFormat>
  <Paragraphs>180</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Times New Roman</vt:lpstr>
      <vt:lpstr>Lato</vt:lpstr>
      <vt:lpstr>Corbel</vt:lpstr>
      <vt:lpstr>Arial</vt:lpstr>
      <vt:lpstr>Nunito</vt:lpstr>
      <vt:lpstr>Sorts Mill Goudy</vt:lpstr>
      <vt:lpstr>Depth</vt:lpstr>
      <vt:lpstr>ASU ASCEND Symposium</vt:lpstr>
      <vt:lpstr>Goals</vt:lpstr>
      <vt:lpstr>Fall Semester Sensors and Components </vt:lpstr>
      <vt:lpstr>Spring Sensor Box Sensors and Components</vt:lpstr>
      <vt:lpstr>Payload Stabilization Components &amp; Goals</vt:lpstr>
      <vt:lpstr>Physical Design</vt:lpstr>
      <vt:lpstr>Fall Semester System Block Diagram</vt:lpstr>
      <vt:lpstr>Sensor Box System Block Diagram</vt:lpstr>
      <vt:lpstr>Payload Stabilization System Block Diagram</vt:lpstr>
      <vt:lpstr>Fall Payload Data</vt:lpstr>
      <vt:lpstr>Spring Sensor Box Data</vt:lpstr>
      <vt:lpstr>Payload Stabilization Data</vt:lpstr>
      <vt:lpstr>Fall semester Problems and Solutions</vt:lpstr>
      <vt:lpstr>Spring Semester Problems &amp; Solutions </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ASU ASCEND Symposium</dc:title>
  <dc:creator>Genevieve Cooper</dc:creator>
  <cp:lastModifiedBy>Genevieve Cooper (Student)</cp:lastModifiedBy>
  <cp:revision>2</cp:revision>
  <dcterms:modified xsi:type="dcterms:W3CDTF">2022-04-16T05:11:53Z</dcterms:modified>
</cp:coreProperties>
</file>